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6"/>
  </p:notesMasterIdLst>
  <p:sldIdLst>
    <p:sldId id="1212" r:id="rId6"/>
    <p:sldId id="354" r:id="rId7"/>
    <p:sldId id="2147468919" r:id="rId8"/>
    <p:sldId id="1222" r:id="rId9"/>
    <p:sldId id="2147468911" r:id="rId10"/>
    <p:sldId id="2147468917" r:id="rId11"/>
    <p:sldId id="2147468927" r:id="rId12"/>
    <p:sldId id="2147468933" r:id="rId13"/>
    <p:sldId id="2147468932" r:id="rId14"/>
    <p:sldId id="257" r:id="rId15"/>
    <p:sldId id="2147468908" r:id="rId16"/>
    <p:sldId id="288" r:id="rId17"/>
    <p:sldId id="2147468921" r:id="rId18"/>
    <p:sldId id="2147468931" r:id="rId19"/>
    <p:sldId id="260" r:id="rId20"/>
    <p:sldId id="261" r:id="rId21"/>
    <p:sldId id="258" r:id="rId22"/>
    <p:sldId id="259" r:id="rId23"/>
    <p:sldId id="2147468877" r:id="rId24"/>
    <p:sldId id="2147468914" r:id="rId25"/>
    <p:sldId id="2147468923" r:id="rId26"/>
    <p:sldId id="2147468898" r:id="rId27"/>
    <p:sldId id="2147468895" r:id="rId28"/>
    <p:sldId id="2147468799" r:id="rId29"/>
    <p:sldId id="2147468798" r:id="rId30"/>
    <p:sldId id="2147468907" r:id="rId31"/>
    <p:sldId id="2147468859" r:id="rId32"/>
    <p:sldId id="2147468894" r:id="rId33"/>
    <p:sldId id="2147468816" r:id="rId34"/>
    <p:sldId id="1273" r:id="rId35"/>
    <p:sldId id="2147468893" r:id="rId36"/>
    <p:sldId id="2147468856" r:id="rId37"/>
    <p:sldId id="2147468820" r:id="rId38"/>
    <p:sldId id="1230" r:id="rId39"/>
    <p:sldId id="2147468906" r:id="rId40"/>
    <p:sldId id="2147468788" r:id="rId41"/>
    <p:sldId id="1217" r:id="rId42"/>
    <p:sldId id="1239" r:id="rId43"/>
    <p:sldId id="1216" r:id="rId44"/>
    <p:sldId id="2147468892" r:id="rId45"/>
    <p:sldId id="359" r:id="rId46"/>
    <p:sldId id="2147468891" r:id="rId47"/>
    <p:sldId id="1154" r:id="rId48"/>
    <p:sldId id="1086" r:id="rId49"/>
    <p:sldId id="2147468924" r:id="rId50"/>
    <p:sldId id="2147468925" r:id="rId51"/>
    <p:sldId id="2147468890" r:id="rId52"/>
    <p:sldId id="2147468789" r:id="rId53"/>
    <p:sldId id="2147468791" r:id="rId54"/>
    <p:sldId id="1033" r:id="rId55"/>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354"/>
            <p14:sldId id="2147468919"/>
          </p14:sldIdLst>
        </p14:section>
        <p14:section name="Dagsorden og varierende punkter" id="{0D55E22C-1410-4821-8CE1-867D1900A8B9}">
          <p14:sldIdLst>
            <p14:sldId id="1222"/>
            <p14:sldId id="2147468911"/>
            <p14:sldId id="2147468917"/>
            <p14:sldId id="2147468927"/>
            <p14:sldId id="2147468933"/>
            <p14:sldId id="2147468932"/>
            <p14:sldId id="257"/>
            <p14:sldId id="2147468908"/>
            <p14:sldId id="288"/>
            <p14:sldId id="2147468921"/>
            <p14:sldId id="2147468931"/>
            <p14:sldId id="260"/>
            <p14:sldId id="261"/>
            <p14:sldId id="258"/>
            <p14:sldId id="259"/>
            <p14:sldId id="2147468877"/>
            <p14:sldId id="2147468914"/>
            <p14:sldId id="2147468923"/>
            <p14:sldId id="2147468898"/>
          </p14:sldIdLst>
        </p14:section>
        <p14:section name="Kort nyt" id="{13315871-D88A-463E-925C-EAEF4AE0688F}">
          <p14:sldIdLst>
            <p14:sldId id="2147468895"/>
            <p14:sldId id="2147468799"/>
            <p14:sldId id="2147468798"/>
            <p14:sldId id="2147468907"/>
            <p14:sldId id="2147468859"/>
          </p14:sldIdLst>
        </p14:section>
        <p14:section name="Tips" id="{8A255DC6-8268-4FBB-81B2-1F29D66C92FE}">
          <p14:sldIdLst>
            <p14:sldId id="2147468894"/>
            <p14:sldId id="2147468816"/>
            <p14:sldId id="1273"/>
          </p14:sldIdLst>
        </p14:section>
        <p14:section name="Kendte fejl" id="{BF373AF0-57C1-4B62-998F-D419FB2E666C}">
          <p14:sldIdLst>
            <p14:sldId id="2147468893"/>
            <p14:sldId id="2147468856"/>
            <p14:sldId id="2147468820"/>
            <p14:sldId id="1230"/>
            <p14:sldId id="2147468906"/>
            <p14:sldId id="2147468788"/>
            <p14:sldId id="1217"/>
            <p14:sldId id="1239"/>
            <p14:sldId id="1216"/>
          </p14:sldIdLst>
        </p14:section>
        <p14:section name="Spørgsmål og næste møde" id="{46251769-D114-44F4-8DFC-52A7C085846B}">
          <p14:sldIdLst>
            <p14:sldId id="2147468892"/>
            <p14:sldId id="359"/>
            <p14:sldId id="2147468891"/>
            <p14:sldId id="1154"/>
          </p14:sldIdLst>
        </p14:section>
        <p14:section name="Henvendt systemansvarlige" id="{5FABAF4E-A406-49A0-A9E9-F43B1A2ED12A}">
          <p14:sldIdLst>
            <p14:sldId id="1086"/>
            <p14:sldId id="2147468924"/>
            <p14:sldId id="2147468925"/>
          </p14:sldIdLst>
        </p14:section>
        <p14:section name="Status på driften og tak for i dag" id="{B2D31715-964B-4B52-99F2-96DCA9B417E7}">
          <p14:sldIdLst>
            <p14:sldId id="2147468890"/>
            <p14:sldId id="2147468789"/>
            <p14:sldId id="2147468791"/>
            <p14:sldId id="1033"/>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817" autoAdjust="0"/>
  </p:normalViewPr>
  <p:slideViewPr>
    <p:cSldViewPr snapToGrid="0">
      <p:cViewPr varScale="1">
        <p:scale>
          <a:sx n="84" d="100"/>
          <a:sy n="84" d="100"/>
        </p:scale>
        <p:origin x="736" y="64"/>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C265D090-048A-4C7E-8113-2BB46A10DB40}"/>
    <pc:docChg chg="modSld">
      <pc:chgData name="Aske Walther Sørensen" userId="e41c343c-2cfd-4d4f-a1ac-9d1d143c8b84" providerId="ADAL" clId="{C265D090-048A-4C7E-8113-2BB46A10DB40}" dt="2024-06-11T12:49:20.115" v="14" actId="20577"/>
      <pc:docMkLst>
        <pc:docMk/>
      </pc:docMkLst>
      <pc:sldChg chg="modSp mod">
        <pc:chgData name="Aske Walther Sørensen" userId="e41c343c-2cfd-4d4f-a1ac-9d1d143c8b84" providerId="ADAL" clId="{C265D090-048A-4C7E-8113-2BB46A10DB40}" dt="2024-06-11T12:49:20.115" v="14" actId="20577"/>
        <pc:sldMkLst>
          <pc:docMk/>
          <pc:sldMk cId="4130108522" sldId="257"/>
        </pc:sldMkLst>
        <pc:graphicFrameChg chg="modGraphic">
          <ac:chgData name="Aske Walther Sørensen" userId="e41c343c-2cfd-4d4f-a1ac-9d1d143c8b84" providerId="ADAL" clId="{C265D090-048A-4C7E-8113-2BB46A10DB40}" dt="2024-06-11T12:49:20.115" v="14" actId="20577"/>
          <ac:graphicFrameMkLst>
            <pc:docMk/>
            <pc:sldMk cId="4130108522" sldId="257"/>
            <ac:graphicFrameMk id="4" creationId="{392B46C9-68E8-9396-93D6-8EE541BB0B77}"/>
          </ac:graphicFrameMkLst>
        </pc:graphicFrameChg>
      </pc:sldChg>
    </pc:docChg>
  </pc:docChgLst>
  <pc:docChgLst>
    <pc:chgData name="Aske Walther Sørensen" userId="e41c343c-2cfd-4d4f-a1ac-9d1d143c8b84" providerId="ADAL" clId="{2FBAEB99-F20E-4AA7-A69C-0AF07887E642}"/>
    <pc:docChg chg="undo redo custSel addSld delSld modSld sldOrd modSection">
      <pc:chgData name="Aske Walther Sørensen" userId="e41c343c-2cfd-4d4f-a1ac-9d1d143c8b84" providerId="ADAL" clId="{2FBAEB99-F20E-4AA7-A69C-0AF07887E642}" dt="2024-05-15T11:23:08.220" v="506" actId="1076"/>
      <pc:docMkLst>
        <pc:docMk/>
      </pc:docMkLst>
      <pc:sldChg chg="del">
        <pc:chgData name="Aske Walther Sørensen" userId="e41c343c-2cfd-4d4f-a1ac-9d1d143c8b84" providerId="ADAL" clId="{2FBAEB99-F20E-4AA7-A69C-0AF07887E642}" dt="2024-05-15T11:18:35.580" v="402" actId="47"/>
        <pc:sldMkLst>
          <pc:docMk/>
          <pc:sldMk cId="1121678331" sldId="260"/>
        </pc:sldMkLst>
      </pc:sldChg>
      <pc:sldChg chg="del">
        <pc:chgData name="Aske Walther Sørensen" userId="e41c343c-2cfd-4d4f-a1ac-9d1d143c8b84" providerId="ADAL" clId="{2FBAEB99-F20E-4AA7-A69C-0AF07887E642}" dt="2024-05-15T11:18:35.580" v="402" actId="47"/>
        <pc:sldMkLst>
          <pc:docMk/>
          <pc:sldMk cId="1764162567" sldId="262"/>
        </pc:sldMkLst>
      </pc:sldChg>
      <pc:sldChg chg="del">
        <pc:chgData name="Aske Walther Sørensen" userId="e41c343c-2cfd-4d4f-a1ac-9d1d143c8b84" providerId="ADAL" clId="{2FBAEB99-F20E-4AA7-A69C-0AF07887E642}" dt="2024-05-15T11:18:35.580" v="402" actId="47"/>
        <pc:sldMkLst>
          <pc:docMk/>
          <pc:sldMk cId="1657419186" sldId="263"/>
        </pc:sldMkLst>
      </pc:sldChg>
      <pc:sldChg chg="del">
        <pc:chgData name="Aske Walther Sørensen" userId="e41c343c-2cfd-4d4f-a1ac-9d1d143c8b84" providerId="ADAL" clId="{2FBAEB99-F20E-4AA7-A69C-0AF07887E642}" dt="2024-05-15T11:18:35.580" v="402" actId="47"/>
        <pc:sldMkLst>
          <pc:docMk/>
          <pc:sldMk cId="1849872778" sldId="264"/>
        </pc:sldMkLst>
      </pc:sldChg>
      <pc:sldChg chg="del">
        <pc:chgData name="Aske Walther Sørensen" userId="e41c343c-2cfd-4d4f-a1ac-9d1d143c8b84" providerId="ADAL" clId="{2FBAEB99-F20E-4AA7-A69C-0AF07887E642}" dt="2024-05-15T11:18:35.580" v="402" actId="47"/>
        <pc:sldMkLst>
          <pc:docMk/>
          <pc:sldMk cId="2630153916" sldId="265"/>
        </pc:sldMkLst>
      </pc:sldChg>
      <pc:sldChg chg="del">
        <pc:chgData name="Aske Walther Sørensen" userId="e41c343c-2cfd-4d4f-a1ac-9d1d143c8b84" providerId="ADAL" clId="{2FBAEB99-F20E-4AA7-A69C-0AF07887E642}" dt="2024-05-15T11:18:35.580" v="402" actId="47"/>
        <pc:sldMkLst>
          <pc:docMk/>
          <pc:sldMk cId="2466862801" sldId="266"/>
        </pc:sldMkLst>
      </pc:sldChg>
      <pc:sldChg chg="del">
        <pc:chgData name="Aske Walther Sørensen" userId="e41c343c-2cfd-4d4f-a1ac-9d1d143c8b84" providerId="ADAL" clId="{2FBAEB99-F20E-4AA7-A69C-0AF07887E642}" dt="2024-05-15T11:18:35.580" v="402" actId="47"/>
        <pc:sldMkLst>
          <pc:docMk/>
          <pc:sldMk cId="2312931620" sldId="267"/>
        </pc:sldMkLst>
      </pc:sldChg>
      <pc:sldChg chg="modSp mod">
        <pc:chgData name="Aske Walther Sørensen" userId="e41c343c-2cfd-4d4f-a1ac-9d1d143c8b84" providerId="ADAL" clId="{2FBAEB99-F20E-4AA7-A69C-0AF07887E642}" dt="2024-05-15T11:18:59.304" v="406" actId="20577"/>
        <pc:sldMkLst>
          <pc:docMk/>
          <pc:sldMk cId="3910562224" sldId="1086"/>
        </pc:sldMkLst>
        <pc:spChg chg="mod">
          <ac:chgData name="Aske Walther Sørensen" userId="e41c343c-2cfd-4d4f-a1ac-9d1d143c8b84" providerId="ADAL" clId="{2FBAEB99-F20E-4AA7-A69C-0AF07887E642}" dt="2024-05-15T11:18:59.304" v="406" actId="20577"/>
          <ac:spMkLst>
            <pc:docMk/>
            <pc:sldMk cId="3910562224" sldId="1086"/>
            <ac:spMk id="2" creationId="{BD41C6D7-ADF8-9D5F-8BE3-29F5A71AE143}"/>
          </ac:spMkLst>
        </pc:spChg>
      </pc:sldChg>
      <pc:sldChg chg="addSp modSp mod">
        <pc:chgData name="Aske Walther Sørensen" userId="e41c343c-2cfd-4d4f-a1ac-9d1d143c8b84" providerId="ADAL" clId="{2FBAEB99-F20E-4AA7-A69C-0AF07887E642}" dt="2024-05-15T11:20:01.498" v="477" actId="20577"/>
        <pc:sldMkLst>
          <pc:docMk/>
          <pc:sldMk cId="875706148" sldId="1154"/>
        </pc:sldMkLst>
        <pc:spChg chg="add mod">
          <ac:chgData name="Aske Walther Sørensen" userId="e41c343c-2cfd-4d4f-a1ac-9d1d143c8b84" providerId="ADAL" clId="{2FBAEB99-F20E-4AA7-A69C-0AF07887E642}" dt="2024-05-15T11:19:09.299" v="407"/>
          <ac:spMkLst>
            <pc:docMk/>
            <pc:sldMk cId="875706148" sldId="1154"/>
            <ac:spMk id="3" creationId="{76E6DEC9-086F-14A6-D35B-12481A2B1825}"/>
          </ac:spMkLst>
        </pc:spChg>
        <pc:spChg chg="mod">
          <ac:chgData name="Aske Walther Sørensen" userId="e41c343c-2cfd-4d4f-a1ac-9d1d143c8b84" providerId="ADAL" clId="{2FBAEB99-F20E-4AA7-A69C-0AF07887E642}" dt="2024-05-15T11:20:01.498" v="477" actId="20577"/>
          <ac:spMkLst>
            <pc:docMk/>
            <pc:sldMk cId="875706148" sldId="1154"/>
            <ac:spMk id="4" creationId="{A979235C-C2FC-75A3-564E-99FD2B961D73}"/>
          </ac:spMkLst>
        </pc:spChg>
      </pc:sldChg>
      <pc:sldChg chg="modSp mod">
        <pc:chgData name="Aske Walther Sørensen" userId="e41c343c-2cfd-4d4f-a1ac-9d1d143c8b84" providerId="ADAL" clId="{2FBAEB99-F20E-4AA7-A69C-0AF07887E642}" dt="2024-05-15T11:05:35.889" v="3" actId="20577"/>
        <pc:sldMkLst>
          <pc:docMk/>
          <pc:sldMk cId="353906433" sldId="1212"/>
        </pc:sldMkLst>
        <pc:spChg chg="mod">
          <ac:chgData name="Aske Walther Sørensen" userId="e41c343c-2cfd-4d4f-a1ac-9d1d143c8b84" providerId="ADAL" clId="{2FBAEB99-F20E-4AA7-A69C-0AF07887E642}" dt="2024-05-15T11:05:35.889" v="3" actId="20577"/>
          <ac:spMkLst>
            <pc:docMk/>
            <pc:sldMk cId="353906433" sldId="1212"/>
            <ac:spMk id="2" creationId="{B2DED484-85B1-38EB-1770-07D30802AB55}"/>
          </ac:spMkLst>
        </pc:spChg>
      </pc:sldChg>
      <pc:sldChg chg="addSp modSp mod">
        <pc:chgData name="Aske Walther Sørensen" userId="e41c343c-2cfd-4d4f-a1ac-9d1d143c8b84" providerId="ADAL" clId="{2FBAEB99-F20E-4AA7-A69C-0AF07887E642}" dt="2024-05-15T11:22:40.443" v="497" actId="20577"/>
        <pc:sldMkLst>
          <pc:docMk/>
          <pc:sldMk cId="1380349119" sldId="1222"/>
        </pc:sldMkLst>
        <pc:spChg chg="mod">
          <ac:chgData name="Aske Walther Sørensen" userId="e41c343c-2cfd-4d4f-a1ac-9d1d143c8b84" providerId="ADAL" clId="{2FBAEB99-F20E-4AA7-A69C-0AF07887E642}" dt="2024-05-15T11:22:40.443" v="497" actId="20577"/>
          <ac:spMkLst>
            <pc:docMk/>
            <pc:sldMk cId="1380349119" sldId="1222"/>
            <ac:spMk id="3" creationId="{86D57D5C-7B0F-68F9-C77B-FE75939B7017}"/>
          </ac:spMkLst>
        </pc:spChg>
        <pc:spChg chg="add mod">
          <ac:chgData name="Aske Walther Sørensen" userId="e41c343c-2cfd-4d4f-a1ac-9d1d143c8b84" providerId="ADAL" clId="{2FBAEB99-F20E-4AA7-A69C-0AF07887E642}" dt="2024-05-15T11:18:05.381" v="394" actId="1036"/>
          <ac:spMkLst>
            <pc:docMk/>
            <pc:sldMk cId="1380349119" sldId="1222"/>
            <ac:spMk id="4" creationId="{9B6B8F53-423B-632A-D1FB-B4A864A77663}"/>
          </ac:spMkLst>
        </pc:spChg>
        <pc:spChg chg="mod">
          <ac:chgData name="Aske Walther Sørensen" userId="e41c343c-2cfd-4d4f-a1ac-9d1d143c8b84" providerId="ADAL" clId="{2FBAEB99-F20E-4AA7-A69C-0AF07887E642}" dt="2024-05-15T11:15:20.271" v="386" actId="14100"/>
          <ac:spMkLst>
            <pc:docMk/>
            <pc:sldMk cId="1380349119" sldId="1222"/>
            <ac:spMk id="6" creationId="{C592D37B-A091-09FC-6EF6-FA9AB93940B8}"/>
          </ac:spMkLst>
        </pc:spChg>
      </pc:sldChg>
      <pc:sldChg chg="addSp modSp">
        <pc:chgData name="Aske Walther Sørensen" userId="e41c343c-2cfd-4d4f-a1ac-9d1d143c8b84" providerId="ADAL" clId="{2FBAEB99-F20E-4AA7-A69C-0AF07887E642}" dt="2024-05-15T11:18:27.724" v="401"/>
        <pc:sldMkLst>
          <pc:docMk/>
          <pc:sldMk cId="2640011768" sldId="2147468789"/>
        </pc:sldMkLst>
        <pc:spChg chg="add mod">
          <ac:chgData name="Aske Walther Sørensen" userId="e41c343c-2cfd-4d4f-a1ac-9d1d143c8b84" providerId="ADAL" clId="{2FBAEB99-F20E-4AA7-A69C-0AF07887E642}" dt="2024-05-15T11:18:27.724" v="401"/>
          <ac:spMkLst>
            <pc:docMk/>
            <pc:sldMk cId="2640011768" sldId="2147468789"/>
            <ac:spMk id="4" creationId="{24C571DC-6C90-3FB6-A326-A9C72C88EA57}"/>
          </ac:spMkLst>
        </pc:spChg>
      </pc:sldChg>
      <pc:sldChg chg="addSp modSp">
        <pc:chgData name="Aske Walther Sørensen" userId="e41c343c-2cfd-4d4f-a1ac-9d1d143c8b84" providerId="ADAL" clId="{2FBAEB99-F20E-4AA7-A69C-0AF07887E642}" dt="2024-05-15T11:18:26.691" v="400"/>
        <pc:sldMkLst>
          <pc:docMk/>
          <pc:sldMk cId="1707637597" sldId="2147468790"/>
        </pc:sldMkLst>
        <pc:spChg chg="add mod">
          <ac:chgData name="Aske Walther Sørensen" userId="e41c343c-2cfd-4d4f-a1ac-9d1d143c8b84" providerId="ADAL" clId="{2FBAEB99-F20E-4AA7-A69C-0AF07887E642}" dt="2024-05-15T11:18:26.691" v="400"/>
          <ac:spMkLst>
            <pc:docMk/>
            <pc:sldMk cId="1707637597" sldId="2147468790"/>
            <ac:spMk id="4" creationId="{349A1D83-EEAD-CC61-1230-B1AF2A668D71}"/>
          </ac:spMkLst>
        </pc:spChg>
      </pc:sldChg>
      <pc:sldChg chg="addSp modSp">
        <pc:chgData name="Aske Walther Sørensen" userId="e41c343c-2cfd-4d4f-a1ac-9d1d143c8b84" providerId="ADAL" clId="{2FBAEB99-F20E-4AA7-A69C-0AF07887E642}" dt="2024-05-15T11:18:25.541" v="399"/>
        <pc:sldMkLst>
          <pc:docMk/>
          <pc:sldMk cId="873160424" sldId="2147468791"/>
        </pc:sldMkLst>
        <pc:spChg chg="add mod">
          <ac:chgData name="Aske Walther Sørensen" userId="e41c343c-2cfd-4d4f-a1ac-9d1d143c8b84" providerId="ADAL" clId="{2FBAEB99-F20E-4AA7-A69C-0AF07887E642}" dt="2024-05-15T11:18:25.541" v="399"/>
          <ac:spMkLst>
            <pc:docMk/>
            <pc:sldMk cId="873160424" sldId="2147468791"/>
            <ac:spMk id="4" creationId="{1C5C2280-1E32-9F65-CE02-37788D252913}"/>
          </ac:spMkLst>
        </pc:spChg>
      </pc:sldChg>
      <pc:sldChg chg="addSp modSp mod modShow">
        <pc:chgData name="Aske Walther Sørensen" userId="e41c343c-2cfd-4d4f-a1ac-9d1d143c8b84" providerId="ADAL" clId="{2FBAEB99-F20E-4AA7-A69C-0AF07887E642}" dt="2024-05-15T11:20:57.959" v="486" actId="729"/>
        <pc:sldMkLst>
          <pc:docMk/>
          <pc:sldMk cId="3861736967" sldId="2147468798"/>
        </pc:sldMkLst>
        <pc:spChg chg="add mod">
          <ac:chgData name="Aske Walther Sørensen" userId="e41c343c-2cfd-4d4f-a1ac-9d1d143c8b84" providerId="ADAL" clId="{2FBAEB99-F20E-4AA7-A69C-0AF07887E642}" dt="2024-05-15T11:20:53.678" v="485"/>
          <ac:spMkLst>
            <pc:docMk/>
            <pc:sldMk cId="3861736967" sldId="2147468798"/>
            <ac:spMk id="5" creationId="{BCCB2E72-8030-B0C8-E82E-F79A5CEB389E}"/>
          </ac:spMkLst>
        </pc:spChg>
      </pc:sldChg>
      <pc:sldChg chg="addSp modSp mod modShow">
        <pc:chgData name="Aske Walther Sørensen" userId="e41c343c-2cfd-4d4f-a1ac-9d1d143c8b84" providerId="ADAL" clId="{2FBAEB99-F20E-4AA7-A69C-0AF07887E642}" dt="2024-05-15T11:20:57.959" v="486" actId="729"/>
        <pc:sldMkLst>
          <pc:docMk/>
          <pc:sldMk cId="206959674" sldId="2147468799"/>
        </pc:sldMkLst>
        <pc:spChg chg="add mod">
          <ac:chgData name="Aske Walther Sørensen" userId="e41c343c-2cfd-4d4f-a1ac-9d1d143c8b84" providerId="ADAL" clId="{2FBAEB99-F20E-4AA7-A69C-0AF07887E642}" dt="2024-05-15T11:20:52.172" v="484"/>
          <ac:spMkLst>
            <pc:docMk/>
            <pc:sldMk cId="206959674" sldId="2147468799"/>
            <ac:spMk id="5" creationId="{EA2336AD-FF16-49F0-1F76-AAC6D5C674CC}"/>
          </ac:spMkLst>
        </pc:spChg>
      </pc:sldChg>
      <pc:sldChg chg="addSp modSp">
        <pc:chgData name="Aske Walther Sørensen" userId="e41c343c-2cfd-4d4f-a1ac-9d1d143c8b84" providerId="ADAL" clId="{2FBAEB99-F20E-4AA7-A69C-0AF07887E642}" dt="2024-05-15T11:20:29.185" v="480"/>
        <pc:sldMkLst>
          <pc:docMk/>
          <pc:sldMk cId="1307460977" sldId="2147468816"/>
        </pc:sldMkLst>
        <pc:spChg chg="add mod">
          <ac:chgData name="Aske Walther Sørensen" userId="e41c343c-2cfd-4d4f-a1ac-9d1d143c8b84" providerId="ADAL" clId="{2FBAEB99-F20E-4AA7-A69C-0AF07887E642}" dt="2024-05-15T11:20:29.185" v="480"/>
          <ac:spMkLst>
            <pc:docMk/>
            <pc:sldMk cId="1307460977" sldId="2147468816"/>
            <ac:spMk id="9" creationId="{C963C0A3-B964-DCFF-BE4F-55A94CCF47D9}"/>
          </ac:spMkLst>
        </pc:spChg>
      </pc:sldChg>
      <pc:sldChg chg="addSp modSp">
        <pc:chgData name="Aske Walther Sørensen" userId="e41c343c-2cfd-4d4f-a1ac-9d1d143c8b84" providerId="ADAL" clId="{2FBAEB99-F20E-4AA7-A69C-0AF07887E642}" dt="2024-05-15T11:20:09.915" v="478"/>
        <pc:sldMkLst>
          <pc:docMk/>
          <pc:sldMk cId="1335169978" sldId="2147468820"/>
        </pc:sldMkLst>
        <pc:spChg chg="add mod">
          <ac:chgData name="Aske Walther Sørensen" userId="e41c343c-2cfd-4d4f-a1ac-9d1d143c8b84" providerId="ADAL" clId="{2FBAEB99-F20E-4AA7-A69C-0AF07887E642}" dt="2024-05-15T11:20:09.915" v="478"/>
          <ac:spMkLst>
            <pc:docMk/>
            <pc:sldMk cId="1335169978" sldId="2147468820"/>
            <ac:spMk id="5" creationId="{05C16395-6218-2C55-2745-3B398EF45A97}"/>
          </ac:spMkLst>
        </pc:spChg>
      </pc:sldChg>
      <pc:sldChg chg="addSp modSp">
        <pc:chgData name="Aske Walther Sørensen" userId="e41c343c-2cfd-4d4f-a1ac-9d1d143c8b84" providerId="ADAL" clId="{2FBAEB99-F20E-4AA7-A69C-0AF07887E642}" dt="2024-05-15T11:20:10.887" v="479"/>
        <pc:sldMkLst>
          <pc:docMk/>
          <pc:sldMk cId="1848839185" sldId="2147468856"/>
        </pc:sldMkLst>
        <pc:spChg chg="add mod">
          <ac:chgData name="Aske Walther Sørensen" userId="e41c343c-2cfd-4d4f-a1ac-9d1d143c8b84" providerId="ADAL" clId="{2FBAEB99-F20E-4AA7-A69C-0AF07887E642}" dt="2024-05-15T11:20:10.887" v="479"/>
          <ac:spMkLst>
            <pc:docMk/>
            <pc:sldMk cId="1848839185" sldId="2147468856"/>
            <ac:spMk id="5" creationId="{3651B297-1B9C-0034-93E9-A44CE5791695}"/>
          </ac:spMkLst>
        </pc:spChg>
      </pc:sldChg>
      <pc:sldChg chg="addSp modSp">
        <pc:chgData name="Aske Walther Sørensen" userId="e41c343c-2cfd-4d4f-a1ac-9d1d143c8b84" providerId="ADAL" clId="{2FBAEB99-F20E-4AA7-A69C-0AF07887E642}" dt="2024-05-15T11:21:04.941" v="487"/>
        <pc:sldMkLst>
          <pc:docMk/>
          <pc:sldMk cId="52679992" sldId="2147468898"/>
        </pc:sldMkLst>
        <pc:spChg chg="add mod">
          <ac:chgData name="Aske Walther Sørensen" userId="e41c343c-2cfd-4d4f-a1ac-9d1d143c8b84" providerId="ADAL" clId="{2FBAEB99-F20E-4AA7-A69C-0AF07887E642}" dt="2024-05-15T11:21:04.941" v="487"/>
          <ac:spMkLst>
            <pc:docMk/>
            <pc:sldMk cId="52679992" sldId="2147468898"/>
            <ac:spMk id="5" creationId="{8BF1A673-06B2-2570-62F4-411537FE84C0}"/>
          </ac:spMkLst>
        </pc:spChg>
      </pc:sldChg>
      <pc:sldChg chg="addSp modSp mod modShow">
        <pc:chgData name="Aske Walther Sørensen" userId="e41c343c-2cfd-4d4f-a1ac-9d1d143c8b84" providerId="ADAL" clId="{2FBAEB99-F20E-4AA7-A69C-0AF07887E642}" dt="2024-05-15T11:20:57.959" v="486" actId="729"/>
        <pc:sldMkLst>
          <pc:docMk/>
          <pc:sldMk cId="3716086861" sldId="2147468907"/>
        </pc:sldMkLst>
        <pc:spChg chg="add mod">
          <ac:chgData name="Aske Walther Sørensen" userId="e41c343c-2cfd-4d4f-a1ac-9d1d143c8b84" providerId="ADAL" clId="{2FBAEB99-F20E-4AA7-A69C-0AF07887E642}" dt="2024-05-15T11:20:50.678" v="483"/>
          <ac:spMkLst>
            <pc:docMk/>
            <pc:sldMk cId="3716086861" sldId="2147468907"/>
            <ac:spMk id="5" creationId="{122C4442-4474-7DF2-1A26-85B4F0BDFCE2}"/>
          </ac:spMkLst>
        </pc:spChg>
      </pc:sldChg>
      <pc:sldChg chg="addSp modSp mod">
        <pc:chgData name="Aske Walther Sørensen" userId="e41c343c-2cfd-4d4f-a1ac-9d1d143c8b84" providerId="ADAL" clId="{2FBAEB99-F20E-4AA7-A69C-0AF07887E642}" dt="2024-05-15T11:18:03.029" v="392" actId="1035"/>
        <pc:sldMkLst>
          <pc:docMk/>
          <pc:sldMk cId="2452479775" sldId="2147468911"/>
        </pc:sldMkLst>
        <pc:spChg chg="add mod">
          <ac:chgData name="Aske Walther Sørensen" userId="e41c343c-2cfd-4d4f-a1ac-9d1d143c8b84" providerId="ADAL" clId="{2FBAEB99-F20E-4AA7-A69C-0AF07887E642}" dt="2024-05-15T11:18:03.029" v="392" actId="1035"/>
          <ac:spMkLst>
            <pc:docMk/>
            <pc:sldMk cId="2452479775" sldId="2147468911"/>
            <ac:spMk id="4" creationId="{03DA3769-92C6-2E69-DC0E-8C6F347313A4}"/>
          </ac:spMkLst>
        </pc:spChg>
      </pc:sldChg>
      <pc:sldChg chg="del">
        <pc:chgData name="Aske Walther Sørensen" userId="e41c343c-2cfd-4d4f-a1ac-9d1d143c8b84" providerId="ADAL" clId="{2FBAEB99-F20E-4AA7-A69C-0AF07887E642}" dt="2024-05-15T11:18:35.580" v="402" actId="47"/>
        <pc:sldMkLst>
          <pc:docMk/>
          <pc:sldMk cId="1483877470" sldId="2147468912"/>
        </pc:sldMkLst>
      </pc:sldChg>
      <pc:sldChg chg="addSp modSp">
        <pc:chgData name="Aske Walther Sørensen" userId="e41c343c-2cfd-4d4f-a1ac-9d1d143c8b84" providerId="ADAL" clId="{2FBAEB99-F20E-4AA7-A69C-0AF07887E642}" dt="2024-05-15T11:21:21.644" v="492"/>
        <pc:sldMkLst>
          <pc:docMk/>
          <pc:sldMk cId="533239136" sldId="2147468914"/>
        </pc:sldMkLst>
        <pc:spChg chg="add mod">
          <ac:chgData name="Aske Walther Sørensen" userId="e41c343c-2cfd-4d4f-a1ac-9d1d143c8b84" providerId="ADAL" clId="{2FBAEB99-F20E-4AA7-A69C-0AF07887E642}" dt="2024-05-15T11:21:21.644" v="492"/>
          <ac:spMkLst>
            <pc:docMk/>
            <pc:sldMk cId="533239136" sldId="2147468914"/>
            <ac:spMk id="5" creationId="{96E5A70A-EDA4-71FD-5B39-2E7DB391D5D2}"/>
          </ac:spMkLst>
        </pc:spChg>
      </pc:sldChg>
      <pc:sldChg chg="addSp modSp mod">
        <pc:chgData name="Aske Walther Sørensen" userId="e41c343c-2cfd-4d4f-a1ac-9d1d143c8b84" providerId="ADAL" clId="{2FBAEB99-F20E-4AA7-A69C-0AF07887E642}" dt="2024-05-15T11:18:10.259" v="397" actId="1036"/>
        <pc:sldMkLst>
          <pc:docMk/>
          <pc:sldMk cId="3401222780" sldId="2147468917"/>
        </pc:sldMkLst>
        <pc:spChg chg="add mod">
          <ac:chgData name="Aske Walther Sørensen" userId="e41c343c-2cfd-4d4f-a1ac-9d1d143c8b84" providerId="ADAL" clId="{2FBAEB99-F20E-4AA7-A69C-0AF07887E642}" dt="2024-05-15T11:18:10.259" v="397" actId="1036"/>
          <ac:spMkLst>
            <pc:docMk/>
            <pc:sldMk cId="3401222780" sldId="2147468917"/>
            <ac:spMk id="5" creationId="{2E93781F-DCE6-9AD6-A918-B8523AD92A8A}"/>
          </ac:spMkLst>
        </pc:spChg>
      </pc:sldChg>
      <pc:sldChg chg="mod ord modShow">
        <pc:chgData name="Aske Walther Sørensen" userId="e41c343c-2cfd-4d4f-a1ac-9d1d143c8b84" providerId="ADAL" clId="{2FBAEB99-F20E-4AA7-A69C-0AF07887E642}" dt="2024-05-15T11:14:32.922" v="363" actId="729"/>
        <pc:sldMkLst>
          <pc:docMk/>
          <pc:sldMk cId="1977753127" sldId="2147468919"/>
        </pc:sldMkLst>
      </pc:sldChg>
      <pc:sldChg chg="del">
        <pc:chgData name="Aske Walther Sørensen" userId="e41c343c-2cfd-4d4f-a1ac-9d1d143c8b84" providerId="ADAL" clId="{2FBAEB99-F20E-4AA7-A69C-0AF07887E642}" dt="2024-05-15T11:17:48.285" v="387" actId="47"/>
        <pc:sldMkLst>
          <pc:docMk/>
          <pc:sldMk cId="3404139090" sldId="2147468920"/>
        </pc:sldMkLst>
      </pc:sldChg>
      <pc:sldChg chg="del">
        <pc:chgData name="Aske Walther Sørensen" userId="e41c343c-2cfd-4d4f-a1ac-9d1d143c8b84" providerId="ADAL" clId="{2FBAEB99-F20E-4AA7-A69C-0AF07887E642}" dt="2024-05-15T11:17:48.285" v="387" actId="47"/>
        <pc:sldMkLst>
          <pc:docMk/>
          <pc:sldMk cId="4090171347" sldId="2147468922"/>
        </pc:sldMkLst>
      </pc:sldChg>
      <pc:sldChg chg="addSp modSp">
        <pc:chgData name="Aske Walther Sørensen" userId="e41c343c-2cfd-4d4f-a1ac-9d1d143c8b84" providerId="ADAL" clId="{2FBAEB99-F20E-4AA7-A69C-0AF07887E642}" dt="2024-05-15T11:21:07.642" v="488"/>
        <pc:sldMkLst>
          <pc:docMk/>
          <pc:sldMk cId="2709009308" sldId="2147468923"/>
        </pc:sldMkLst>
        <pc:spChg chg="add mod">
          <ac:chgData name="Aske Walther Sørensen" userId="e41c343c-2cfd-4d4f-a1ac-9d1d143c8b84" providerId="ADAL" clId="{2FBAEB99-F20E-4AA7-A69C-0AF07887E642}" dt="2024-05-15T11:21:07.642" v="488"/>
          <ac:spMkLst>
            <pc:docMk/>
            <pc:sldMk cId="2709009308" sldId="2147468923"/>
            <ac:spMk id="5" creationId="{42F2E71D-3E09-2C87-2ECE-233E01B2A5CE}"/>
          </ac:spMkLst>
        </pc:spChg>
      </pc:sldChg>
      <pc:sldChg chg="add del mod modShow">
        <pc:chgData name="Aske Walther Sørensen" userId="e41c343c-2cfd-4d4f-a1ac-9d1d143c8b84" providerId="ADAL" clId="{2FBAEB99-F20E-4AA7-A69C-0AF07887E642}" dt="2024-05-15T11:18:53.935" v="405" actId="729"/>
        <pc:sldMkLst>
          <pc:docMk/>
          <pc:sldMk cId="2062790146" sldId="2147468924"/>
        </pc:sldMkLst>
      </pc:sldChg>
      <pc:sldChg chg="mod modShow">
        <pc:chgData name="Aske Walther Sørensen" userId="e41c343c-2cfd-4d4f-a1ac-9d1d143c8b84" providerId="ADAL" clId="{2FBAEB99-F20E-4AA7-A69C-0AF07887E642}" dt="2024-05-15T11:18:53.935" v="405" actId="729"/>
        <pc:sldMkLst>
          <pc:docMk/>
          <pc:sldMk cId="4043639880" sldId="2147468925"/>
        </pc:sldMkLst>
      </pc:sldChg>
      <pc:sldChg chg="addSp modSp del">
        <pc:chgData name="Aske Walther Sørensen" userId="e41c343c-2cfd-4d4f-a1ac-9d1d143c8b84" providerId="ADAL" clId="{2FBAEB99-F20E-4AA7-A69C-0AF07887E642}" dt="2024-05-15T11:21:20.251" v="491" actId="47"/>
        <pc:sldMkLst>
          <pc:docMk/>
          <pc:sldMk cId="1005884495" sldId="2147468926"/>
        </pc:sldMkLst>
        <pc:spChg chg="add mod">
          <ac:chgData name="Aske Walther Sørensen" userId="e41c343c-2cfd-4d4f-a1ac-9d1d143c8b84" providerId="ADAL" clId="{2FBAEB99-F20E-4AA7-A69C-0AF07887E642}" dt="2024-05-15T11:21:08.961" v="489"/>
          <ac:spMkLst>
            <pc:docMk/>
            <pc:sldMk cId="1005884495" sldId="2147468926"/>
            <ac:spMk id="6" creationId="{4D03815D-B9A5-7BF3-B58C-D1A962D2AA35}"/>
          </ac:spMkLst>
        </pc:spChg>
        <pc:spChg chg="add mod">
          <ac:chgData name="Aske Walther Sørensen" userId="e41c343c-2cfd-4d4f-a1ac-9d1d143c8b84" providerId="ADAL" clId="{2FBAEB99-F20E-4AA7-A69C-0AF07887E642}" dt="2024-05-15T11:21:18.530" v="490"/>
          <ac:spMkLst>
            <pc:docMk/>
            <pc:sldMk cId="1005884495" sldId="2147468926"/>
            <ac:spMk id="7" creationId="{A95995D6-6414-0A98-F806-6447220BD3B9}"/>
          </ac:spMkLst>
        </pc:spChg>
      </pc:sldChg>
      <pc:sldChg chg="addSp modSp">
        <pc:chgData name="Aske Walther Sørensen" userId="e41c343c-2cfd-4d4f-a1ac-9d1d143c8b84" providerId="ADAL" clId="{2FBAEB99-F20E-4AA7-A69C-0AF07887E642}" dt="2024-05-15T11:18:12.268" v="398"/>
        <pc:sldMkLst>
          <pc:docMk/>
          <pc:sldMk cId="3817730139" sldId="2147468927"/>
        </pc:sldMkLst>
        <pc:spChg chg="add mod">
          <ac:chgData name="Aske Walther Sørensen" userId="e41c343c-2cfd-4d4f-a1ac-9d1d143c8b84" providerId="ADAL" clId="{2FBAEB99-F20E-4AA7-A69C-0AF07887E642}" dt="2024-05-15T11:18:12.268" v="398"/>
          <ac:spMkLst>
            <pc:docMk/>
            <pc:sldMk cId="3817730139" sldId="2147468927"/>
            <ac:spMk id="5" creationId="{915432B2-AE65-89CD-E8CD-16B99BD2E505}"/>
          </ac:spMkLst>
        </pc:spChg>
      </pc:sldChg>
      <pc:sldChg chg="addSp modSp del">
        <pc:chgData name="Aske Walther Sørensen" userId="e41c343c-2cfd-4d4f-a1ac-9d1d143c8b84" providerId="ADAL" clId="{2FBAEB99-F20E-4AA7-A69C-0AF07887E642}" dt="2024-05-15T11:20:45.389" v="482" actId="47"/>
        <pc:sldMkLst>
          <pc:docMk/>
          <pc:sldMk cId="2657782132" sldId="2147468928"/>
        </pc:sldMkLst>
        <pc:spChg chg="add mod">
          <ac:chgData name="Aske Walther Sørensen" userId="e41c343c-2cfd-4d4f-a1ac-9d1d143c8b84" providerId="ADAL" clId="{2FBAEB99-F20E-4AA7-A69C-0AF07887E642}" dt="2024-05-15T11:20:30.055" v="481"/>
          <ac:spMkLst>
            <pc:docMk/>
            <pc:sldMk cId="2657782132" sldId="2147468928"/>
            <ac:spMk id="6" creationId="{B66C86DB-C334-E216-E364-5AA58AB5E5B4}"/>
          </ac:spMkLst>
        </pc:spChg>
      </pc:sldChg>
      <pc:sldChg chg="addSp delSp modSp new mod ord">
        <pc:chgData name="Aske Walther Sørensen" userId="e41c343c-2cfd-4d4f-a1ac-9d1d143c8b84" providerId="ADAL" clId="{2FBAEB99-F20E-4AA7-A69C-0AF07887E642}" dt="2024-05-15T11:14:54.792" v="365" actId="1076"/>
        <pc:sldMkLst>
          <pc:docMk/>
          <pc:sldMk cId="306710048" sldId="2147468929"/>
        </pc:sldMkLst>
        <pc:spChg chg="del">
          <ac:chgData name="Aske Walther Sørensen" userId="e41c343c-2cfd-4d4f-a1ac-9d1d143c8b84" providerId="ADAL" clId="{2FBAEB99-F20E-4AA7-A69C-0AF07887E642}" dt="2024-05-15T11:06:49.366" v="5"/>
          <ac:spMkLst>
            <pc:docMk/>
            <pc:sldMk cId="306710048" sldId="2147468929"/>
            <ac:spMk id="2" creationId="{17B62268-4F34-B57A-77F5-6CB0CD510211}"/>
          </ac:spMkLst>
        </pc:spChg>
        <pc:spChg chg="mod">
          <ac:chgData name="Aske Walther Sørensen" userId="e41c343c-2cfd-4d4f-a1ac-9d1d143c8b84" providerId="ADAL" clId="{2FBAEB99-F20E-4AA7-A69C-0AF07887E642}" dt="2024-05-15T11:14:46.519" v="364" actId="1076"/>
          <ac:spMkLst>
            <pc:docMk/>
            <pc:sldMk cId="306710048" sldId="2147468929"/>
            <ac:spMk id="3" creationId="{52825D9D-3D97-324B-45E9-4FE3CCC4799B}"/>
          </ac:spMkLst>
        </pc:spChg>
        <pc:spChg chg="mod">
          <ac:chgData name="Aske Walther Sørensen" userId="e41c343c-2cfd-4d4f-a1ac-9d1d143c8b84" providerId="ADAL" clId="{2FBAEB99-F20E-4AA7-A69C-0AF07887E642}" dt="2024-05-15T11:14:46.519" v="364" actId="1076"/>
          <ac:spMkLst>
            <pc:docMk/>
            <pc:sldMk cId="306710048" sldId="2147468929"/>
            <ac:spMk id="4" creationId="{9119C411-49E8-E153-3858-C19AAA724CDA}"/>
          </ac:spMkLst>
        </pc:spChg>
        <pc:spChg chg="mod">
          <ac:chgData name="Aske Walther Sørensen" userId="e41c343c-2cfd-4d4f-a1ac-9d1d143c8b84" providerId="ADAL" clId="{2FBAEB99-F20E-4AA7-A69C-0AF07887E642}" dt="2024-05-15T11:14:46.519" v="364" actId="1076"/>
          <ac:spMkLst>
            <pc:docMk/>
            <pc:sldMk cId="306710048" sldId="2147468929"/>
            <ac:spMk id="5" creationId="{B210273F-E779-9FAD-49A6-54925C235D69}"/>
          </ac:spMkLst>
        </pc:spChg>
        <pc:spChg chg="del mod">
          <ac:chgData name="Aske Walther Sørensen" userId="e41c343c-2cfd-4d4f-a1ac-9d1d143c8b84" providerId="ADAL" clId="{2FBAEB99-F20E-4AA7-A69C-0AF07887E642}" dt="2024-05-15T11:07:30.440" v="34"/>
          <ac:spMkLst>
            <pc:docMk/>
            <pc:sldMk cId="306710048" sldId="2147468929"/>
            <ac:spMk id="6" creationId="{867E0A5E-858E-0DEE-C10D-DB7A59954E3E}"/>
          </ac:spMkLst>
        </pc:spChg>
        <pc:spChg chg="mod">
          <ac:chgData name="Aske Walther Sørensen" userId="e41c343c-2cfd-4d4f-a1ac-9d1d143c8b84" providerId="ADAL" clId="{2FBAEB99-F20E-4AA7-A69C-0AF07887E642}" dt="2024-05-15T11:14:46.519" v="364" actId="1076"/>
          <ac:spMkLst>
            <pc:docMk/>
            <pc:sldMk cId="306710048" sldId="2147468929"/>
            <ac:spMk id="7" creationId="{808428B5-EE58-A33A-684A-3014B71CDE2E}"/>
          </ac:spMkLst>
        </pc:spChg>
        <pc:spChg chg="mod">
          <ac:chgData name="Aske Walther Sørensen" userId="e41c343c-2cfd-4d4f-a1ac-9d1d143c8b84" providerId="ADAL" clId="{2FBAEB99-F20E-4AA7-A69C-0AF07887E642}" dt="2024-05-15T11:14:46.519" v="364" actId="1076"/>
          <ac:spMkLst>
            <pc:docMk/>
            <pc:sldMk cId="306710048" sldId="2147468929"/>
            <ac:spMk id="8" creationId="{231973F5-12CA-8929-710B-B1B731DFA369}"/>
          </ac:spMkLst>
        </pc:spChg>
        <pc:spChg chg="mod">
          <ac:chgData name="Aske Walther Sørensen" userId="e41c343c-2cfd-4d4f-a1ac-9d1d143c8b84" providerId="ADAL" clId="{2FBAEB99-F20E-4AA7-A69C-0AF07887E642}" dt="2024-05-15T11:14:46.519" v="364" actId="1076"/>
          <ac:spMkLst>
            <pc:docMk/>
            <pc:sldMk cId="306710048" sldId="2147468929"/>
            <ac:spMk id="9" creationId="{2A3422DF-B198-164C-97AE-79A4FE27E880}"/>
          </ac:spMkLst>
        </pc:spChg>
        <pc:spChg chg="del">
          <ac:chgData name="Aske Walther Sørensen" userId="e41c343c-2cfd-4d4f-a1ac-9d1d143c8b84" providerId="ADAL" clId="{2FBAEB99-F20E-4AA7-A69C-0AF07887E642}" dt="2024-05-15T11:07:34.287" v="35"/>
          <ac:spMkLst>
            <pc:docMk/>
            <pc:sldMk cId="306710048" sldId="2147468929"/>
            <ac:spMk id="10" creationId="{1692462D-1BCC-84E6-8423-C066F7545E0A}"/>
          </ac:spMkLst>
        </pc:spChg>
        <pc:spChg chg="mod">
          <ac:chgData name="Aske Walther Sørensen" userId="e41c343c-2cfd-4d4f-a1ac-9d1d143c8b84" providerId="ADAL" clId="{2FBAEB99-F20E-4AA7-A69C-0AF07887E642}" dt="2024-05-15T11:14:46.519" v="364" actId="1076"/>
          <ac:spMkLst>
            <pc:docMk/>
            <pc:sldMk cId="306710048" sldId="2147468929"/>
            <ac:spMk id="11" creationId="{31938371-F47F-839B-135B-AFAD080E3534}"/>
          </ac:spMkLst>
        </pc:spChg>
        <pc:spChg chg="mod">
          <ac:chgData name="Aske Walther Sørensen" userId="e41c343c-2cfd-4d4f-a1ac-9d1d143c8b84" providerId="ADAL" clId="{2FBAEB99-F20E-4AA7-A69C-0AF07887E642}" dt="2024-05-15T11:14:46.519" v="364" actId="1076"/>
          <ac:spMkLst>
            <pc:docMk/>
            <pc:sldMk cId="306710048" sldId="2147468929"/>
            <ac:spMk id="12" creationId="{2E245374-FB7F-8CA1-E340-DFDBFEB99954}"/>
          </ac:spMkLst>
        </pc:spChg>
        <pc:spChg chg="mod">
          <ac:chgData name="Aske Walther Sørensen" userId="e41c343c-2cfd-4d4f-a1ac-9d1d143c8b84" providerId="ADAL" clId="{2FBAEB99-F20E-4AA7-A69C-0AF07887E642}" dt="2024-05-15T11:14:46.519" v="364" actId="1076"/>
          <ac:spMkLst>
            <pc:docMk/>
            <pc:sldMk cId="306710048" sldId="2147468929"/>
            <ac:spMk id="13" creationId="{0E18E20B-A836-0EBC-F97C-70DD8C762D73}"/>
          </ac:spMkLst>
        </pc:spChg>
        <pc:spChg chg="mod">
          <ac:chgData name="Aske Walther Sørensen" userId="e41c343c-2cfd-4d4f-a1ac-9d1d143c8b84" providerId="ADAL" clId="{2FBAEB99-F20E-4AA7-A69C-0AF07887E642}" dt="2024-05-15T11:14:46.519" v="364" actId="1076"/>
          <ac:spMkLst>
            <pc:docMk/>
            <pc:sldMk cId="306710048" sldId="2147468929"/>
            <ac:spMk id="14" creationId="{A93DC220-01FD-3107-6739-EBBF7AD390CB}"/>
          </ac:spMkLst>
        </pc:spChg>
        <pc:spChg chg="mod">
          <ac:chgData name="Aske Walther Sørensen" userId="e41c343c-2cfd-4d4f-a1ac-9d1d143c8b84" providerId="ADAL" clId="{2FBAEB99-F20E-4AA7-A69C-0AF07887E642}" dt="2024-05-15T11:14:46.519" v="364" actId="1076"/>
          <ac:spMkLst>
            <pc:docMk/>
            <pc:sldMk cId="306710048" sldId="2147468929"/>
            <ac:spMk id="15" creationId="{0E8D4F39-7198-EC13-7451-D5147C6541AF}"/>
          </ac:spMkLst>
        </pc:spChg>
        <pc:spChg chg="mod">
          <ac:chgData name="Aske Walther Sørensen" userId="e41c343c-2cfd-4d4f-a1ac-9d1d143c8b84" providerId="ADAL" clId="{2FBAEB99-F20E-4AA7-A69C-0AF07887E642}" dt="2024-05-15T11:14:46.519" v="364" actId="1076"/>
          <ac:spMkLst>
            <pc:docMk/>
            <pc:sldMk cId="306710048" sldId="2147468929"/>
            <ac:spMk id="16" creationId="{BCD3CFA0-1D28-9760-3B50-B0FAB6CF695B}"/>
          </ac:spMkLst>
        </pc:spChg>
        <pc:spChg chg="mod">
          <ac:chgData name="Aske Walther Sørensen" userId="e41c343c-2cfd-4d4f-a1ac-9d1d143c8b84" providerId="ADAL" clId="{2FBAEB99-F20E-4AA7-A69C-0AF07887E642}" dt="2024-05-15T11:14:46.519" v="364" actId="1076"/>
          <ac:spMkLst>
            <pc:docMk/>
            <pc:sldMk cId="306710048" sldId="2147468929"/>
            <ac:spMk id="17" creationId="{BC52ABDD-AEBE-F412-C1E7-9EC2A6BB0AF2}"/>
          </ac:spMkLst>
        </pc:spChg>
        <pc:spChg chg="add mod">
          <ac:chgData name="Aske Walther Sørensen" userId="e41c343c-2cfd-4d4f-a1ac-9d1d143c8b84" providerId="ADAL" clId="{2FBAEB99-F20E-4AA7-A69C-0AF07887E642}" dt="2024-05-15T11:14:54.792" v="365" actId="1076"/>
          <ac:spMkLst>
            <pc:docMk/>
            <pc:sldMk cId="306710048" sldId="2147468929"/>
            <ac:spMk id="21" creationId="{57C4D6E4-45A0-E84E-27A1-154AB4E1F560}"/>
          </ac:spMkLst>
        </pc:spChg>
        <pc:picChg chg="add mod">
          <ac:chgData name="Aske Walther Sørensen" userId="e41c343c-2cfd-4d4f-a1ac-9d1d143c8b84" providerId="ADAL" clId="{2FBAEB99-F20E-4AA7-A69C-0AF07887E642}" dt="2024-05-15T11:14:46.519" v="364" actId="1076"/>
          <ac:picMkLst>
            <pc:docMk/>
            <pc:sldMk cId="306710048" sldId="2147468929"/>
            <ac:picMk id="18" creationId="{58BFC145-D3B4-A680-ACA7-DB4A97FCBBA7}"/>
          </ac:picMkLst>
        </pc:picChg>
        <pc:picChg chg="add mod">
          <ac:chgData name="Aske Walther Sørensen" userId="e41c343c-2cfd-4d4f-a1ac-9d1d143c8b84" providerId="ADAL" clId="{2FBAEB99-F20E-4AA7-A69C-0AF07887E642}" dt="2024-05-15T11:14:46.519" v="364" actId="1076"/>
          <ac:picMkLst>
            <pc:docMk/>
            <pc:sldMk cId="306710048" sldId="2147468929"/>
            <ac:picMk id="19" creationId="{1F551103-E6F6-ACD8-F04B-20DF74C87B87}"/>
          </ac:picMkLst>
        </pc:picChg>
        <pc:picChg chg="add mod">
          <ac:chgData name="Aske Walther Sørensen" userId="e41c343c-2cfd-4d4f-a1ac-9d1d143c8b84" providerId="ADAL" clId="{2FBAEB99-F20E-4AA7-A69C-0AF07887E642}" dt="2024-05-15T11:14:46.519" v="364" actId="1076"/>
          <ac:picMkLst>
            <pc:docMk/>
            <pc:sldMk cId="306710048" sldId="2147468929"/>
            <ac:picMk id="20" creationId="{B886BF3A-7A87-2009-6B1A-19C7C17D4FF4}"/>
          </ac:picMkLst>
        </pc:picChg>
      </pc:sldChg>
      <pc:sldChg chg="addSp delSp modSp new mod">
        <pc:chgData name="Aske Walther Sørensen" userId="e41c343c-2cfd-4d4f-a1ac-9d1d143c8b84" providerId="ADAL" clId="{2FBAEB99-F20E-4AA7-A69C-0AF07887E642}" dt="2024-05-15T11:23:08.220" v="506" actId="1076"/>
        <pc:sldMkLst>
          <pc:docMk/>
          <pc:sldMk cId="2688486564" sldId="2147468930"/>
        </pc:sldMkLst>
        <pc:spChg chg="del">
          <ac:chgData name="Aske Walther Sørensen" userId="e41c343c-2cfd-4d4f-a1ac-9d1d143c8b84" providerId="ADAL" clId="{2FBAEB99-F20E-4AA7-A69C-0AF07887E642}" dt="2024-05-15T11:09:20.491" v="121"/>
          <ac:spMkLst>
            <pc:docMk/>
            <pc:sldMk cId="2688486564" sldId="2147468930"/>
            <ac:spMk id="2" creationId="{5B93ED62-D748-202E-5843-C57EFF487998}"/>
          </ac:spMkLst>
        </pc:spChg>
        <pc:spChg chg="mod">
          <ac:chgData name="Aske Walther Sørensen" userId="e41c343c-2cfd-4d4f-a1ac-9d1d143c8b84" providerId="ADAL" clId="{2FBAEB99-F20E-4AA7-A69C-0AF07887E642}" dt="2024-05-15T11:10:41.752" v="164"/>
          <ac:spMkLst>
            <pc:docMk/>
            <pc:sldMk cId="2688486564" sldId="2147468930"/>
            <ac:spMk id="3" creationId="{4E2B6F1D-4129-B1CC-6938-CC230F33FA0C}"/>
          </ac:spMkLst>
        </pc:spChg>
        <pc:spChg chg="mod">
          <ac:chgData name="Aske Walther Sørensen" userId="e41c343c-2cfd-4d4f-a1ac-9d1d143c8b84" providerId="ADAL" clId="{2FBAEB99-F20E-4AA7-A69C-0AF07887E642}" dt="2024-05-15T11:10:56.537" v="186" actId="20577"/>
          <ac:spMkLst>
            <pc:docMk/>
            <pc:sldMk cId="2688486564" sldId="2147468930"/>
            <ac:spMk id="4" creationId="{308A04B5-9A7A-1A61-E52C-BC4E60D4A256}"/>
          </ac:spMkLst>
        </pc:spChg>
        <pc:spChg chg="mod">
          <ac:chgData name="Aske Walther Sørensen" userId="e41c343c-2cfd-4d4f-a1ac-9d1d143c8b84" providerId="ADAL" clId="{2FBAEB99-F20E-4AA7-A69C-0AF07887E642}" dt="2024-05-15T11:10:45.454" v="170" actId="20577"/>
          <ac:spMkLst>
            <pc:docMk/>
            <pc:sldMk cId="2688486564" sldId="2147468930"/>
            <ac:spMk id="5" creationId="{697F70FA-8F8C-B83D-86F9-D19AA5FE9E6E}"/>
          </ac:spMkLst>
        </pc:spChg>
        <pc:spChg chg="del">
          <ac:chgData name="Aske Walther Sørensen" userId="e41c343c-2cfd-4d4f-a1ac-9d1d143c8b84" providerId="ADAL" clId="{2FBAEB99-F20E-4AA7-A69C-0AF07887E642}" dt="2024-05-15T11:09:36.983" v="123"/>
          <ac:spMkLst>
            <pc:docMk/>
            <pc:sldMk cId="2688486564" sldId="2147468930"/>
            <ac:spMk id="6" creationId="{504F7D81-701F-86AA-2867-4DEF89983BAD}"/>
          </ac:spMkLst>
        </pc:spChg>
        <pc:spChg chg="mod">
          <ac:chgData name="Aske Walther Sørensen" userId="e41c343c-2cfd-4d4f-a1ac-9d1d143c8b84" providerId="ADAL" clId="{2FBAEB99-F20E-4AA7-A69C-0AF07887E642}" dt="2024-05-15T11:09:59.451" v="126"/>
          <ac:spMkLst>
            <pc:docMk/>
            <pc:sldMk cId="2688486564" sldId="2147468930"/>
            <ac:spMk id="7" creationId="{C7D03F6B-B6E4-E991-FD1E-5F2083A7C92C}"/>
          </ac:spMkLst>
        </pc:spChg>
        <pc:spChg chg="mod">
          <ac:chgData name="Aske Walther Sørensen" userId="e41c343c-2cfd-4d4f-a1ac-9d1d143c8b84" providerId="ADAL" clId="{2FBAEB99-F20E-4AA7-A69C-0AF07887E642}" dt="2024-05-15T11:10:25.832" v="161" actId="20577"/>
          <ac:spMkLst>
            <pc:docMk/>
            <pc:sldMk cId="2688486564" sldId="2147468930"/>
            <ac:spMk id="8" creationId="{8E7F24C3-C8A1-EF73-2B78-65AE095CF38F}"/>
          </ac:spMkLst>
        </pc:spChg>
        <pc:spChg chg="mod">
          <ac:chgData name="Aske Walther Sørensen" userId="e41c343c-2cfd-4d4f-a1ac-9d1d143c8b84" providerId="ADAL" clId="{2FBAEB99-F20E-4AA7-A69C-0AF07887E642}" dt="2024-05-15T11:10:06.730" v="129"/>
          <ac:spMkLst>
            <pc:docMk/>
            <pc:sldMk cId="2688486564" sldId="2147468930"/>
            <ac:spMk id="9" creationId="{8E63F653-BB54-40F9-B833-ED09820B2AE2}"/>
          </ac:spMkLst>
        </pc:spChg>
        <pc:spChg chg="del">
          <ac:chgData name="Aske Walther Sørensen" userId="e41c343c-2cfd-4d4f-a1ac-9d1d143c8b84" providerId="ADAL" clId="{2FBAEB99-F20E-4AA7-A69C-0AF07887E642}" dt="2024-05-15T11:09:16.178" v="119"/>
          <ac:spMkLst>
            <pc:docMk/>
            <pc:sldMk cId="2688486564" sldId="2147468930"/>
            <ac:spMk id="10" creationId="{329F5F2B-D830-884F-A46E-5288A5DD2C47}"/>
          </ac:spMkLst>
        </pc:spChg>
        <pc:spChg chg="mod">
          <ac:chgData name="Aske Walther Sørensen" userId="e41c343c-2cfd-4d4f-a1ac-9d1d143c8b84" providerId="ADAL" clId="{2FBAEB99-F20E-4AA7-A69C-0AF07887E642}" dt="2024-05-15T11:11:23.161" v="229" actId="21"/>
          <ac:spMkLst>
            <pc:docMk/>
            <pc:sldMk cId="2688486564" sldId="2147468930"/>
            <ac:spMk id="11" creationId="{7F35C035-A00D-9966-9856-CF378A707E82}"/>
          </ac:spMkLst>
        </pc:spChg>
        <pc:spChg chg="mod">
          <ac:chgData name="Aske Walther Sørensen" userId="e41c343c-2cfd-4d4f-a1ac-9d1d143c8b84" providerId="ADAL" clId="{2FBAEB99-F20E-4AA7-A69C-0AF07887E642}" dt="2024-05-15T11:11:03.070" v="209" actId="20577"/>
          <ac:spMkLst>
            <pc:docMk/>
            <pc:sldMk cId="2688486564" sldId="2147468930"/>
            <ac:spMk id="12" creationId="{335F392A-7CC2-F05F-50FE-A77B3DCBB2D8}"/>
          </ac:spMkLst>
        </pc:spChg>
        <pc:spChg chg="mod">
          <ac:chgData name="Aske Walther Sørensen" userId="e41c343c-2cfd-4d4f-a1ac-9d1d143c8b84" providerId="ADAL" clId="{2FBAEB99-F20E-4AA7-A69C-0AF07887E642}" dt="2024-05-15T11:11:24.332" v="230"/>
          <ac:spMkLst>
            <pc:docMk/>
            <pc:sldMk cId="2688486564" sldId="2147468930"/>
            <ac:spMk id="13" creationId="{58B0D960-5C46-50D0-856C-FC1349C0EB9B}"/>
          </ac:spMkLst>
        </pc:spChg>
        <pc:spChg chg="del">
          <ac:chgData name="Aske Walther Sørensen" userId="e41c343c-2cfd-4d4f-a1ac-9d1d143c8b84" providerId="ADAL" clId="{2FBAEB99-F20E-4AA7-A69C-0AF07887E642}" dt="2024-05-15T11:09:01.784" v="117"/>
          <ac:spMkLst>
            <pc:docMk/>
            <pc:sldMk cId="2688486564" sldId="2147468930"/>
            <ac:spMk id="14" creationId="{FC6C12FF-29CB-4E4C-5B42-956BE84AAAC2}"/>
          </ac:spMkLst>
        </pc:spChg>
        <pc:spChg chg="mod">
          <ac:chgData name="Aske Walther Sørensen" userId="e41c343c-2cfd-4d4f-a1ac-9d1d143c8b84" providerId="ADAL" clId="{2FBAEB99-F20E-4AA7-A69C-0AF07887E642}" dt="2024-05-15T11:12:54.235" v="283" actId="20577"/>
          <ac:spMkLst>
            <pc:docMk/>
            <pc:sldMk cId="2688486564" sldId="2147468930"/>
            <ac:spMk id="15" creationId="{8BC64D50-DCF7-8411-C5F9-3FEEA3D99782}"/>
          </ac:spMkLst>
        </pc:spChg>
        <pc:spChg chg="mod">
          <ac:chgData name="Aske Walther Sørensen" userId="e41c343c-2cfd-4d4f-a1ac-9d1d143c8b84" providerId="ADAL" clId="{2FBAEB99-F20E-4AA7-A69C-0AF07887E642}" dt="2024-05-15T11:13:08.356" v="301" actId="20577"/>
          <ac:spMkLst>
            <pc:docMk/>
            <pc:sldMk cId="2688486564" sldId="2147468930"/>
            <ac:spMk id="16" creationId="{72A78813-6649-4DB6-566D-53AD08EDF4E8}"/>
          </ac:spMkLst>
        </pc:spChg>
        <pc:spChg chg="mod">
          <ac:chgData name="Aske Walther Sørensen" userId="e41c343c-2cfd-4d4f-a1ac-9d1d143c8b84" providerId="ADAL" clId="{2FBAEB99-F20E-4AA7-A69C-0AF07887E642}" dt="2024-05-15T11:12:59.134" v="291" actId="20577"/>
          <ac:spMkLst>
            <pc:docMk/>
            <pc:sldMk cId="2688486564" sldId="2147468930"/>
            <ac:spMk id="17" creationId="{414AE079-4F3E-4C96-E33A-E5D0A91A8FA2}"/>
          </ac:spMkLst>
        </pc:spChg>
        <pc:spChg chg="del">
          <ac:chgData name="Aske Walther Sørensen" userId="e41c343c-2cfd-4d4f-a1ac-9d1d143c8b84" providerId="ADAL" clId="{2FBAEB99-F20E-4AA7-A69C-0AF07887E642}" dt="2024-05-15T11:09:09.016" v="118"/>
          <ac:spMkLst>
            <pc:docMk/>
            <pc:sldMk cId="2688486564" sldId="2147468930"/>
            <ac:spMk id="18" creationId="{CE4FE873-3E81-62D2-87F2-B16479DCC45B}"/>
          </ac:spMkLst>
        </pc:spChg>
        <pc:spChg chg="mod">
          <ac:chgData name="Aske Walther Sørensen" userId="e41c343c-2cfd-4d4f-a1ac-9d1d143c8b84" providerId="ADAL" clId="{2FBAEB99-F20E-4AA7-A69C-0AF07887E642}" dt="2024-05-15T11:11:48.703" v="236" actId="20577"/>
          <ac:spMkLst>
            <pc:docMk/>
            <pc:sldMk cId="2688486564" sldId="2147468930"/>
            <ac:spMk id="19" creationId="{04EC0C31-FA44-7E82-6BDD-A5C84D04EC1F}"/>
          </ac:spMkLst>
        </pc:spChg>
        <pc:spChg chg="mod">
          <ac:chgData name="Aske Walther Sørensen" userId="e41c343c-2cfd-4d4f-a1ac-9d1d143c8b84" providerId="ADAL" clId="{2FBAEB99-F20E-4AA7-A69C-0AF07887E642}" dt="2024-05-15T11:12:02.751" v="262" actId="20577"/>
          <ac:spMkLst>
            <pc:docMk/>
            <pc:sldMk cId="2688486564" sldId="2147468930"/>
            <ac:spMk id="20" creationId="{8C5D4336-1A3D-7905-FFB8-DDE74F28E104}"/>
          </ac:spMkLst>
        </pc:spChg>
        <pc:spChg chg="mod">
          <ac:chgData name="Aske Walther Sørensen" userId="e41c343c-2cfd-4d4f-a1ac-9d1d143c8b84" providerId="ADAL" clId="{2FBAEB99-F20E-4AA7-A69C-0AF07887E642}" dt="2024-05-15T11:11:54.276" v="243" actId="20577"/>
          <ac:spMkLst>
            <pc:docMk/>
            <pc:sldMk cId="2688486564" sldId="2147468930"/>
            <ac:spMk id="21" creationId="{6685065E-80D7-696C-C60F-DA8600EADCA3}"/>
          </ac:spMkLst>
        </pc:spChg>
        <pc:spChg chg="del">
          <ac:chgData name="Aske Walther Sørensen" userId="e41c343c-2cfd-4d4f-a1ac-9d1d143c8b84" providerId="ADAL" clId="{2FBAEB99-F20E-4AA7-A69C-0AF07887E642}" dt="2024-05-15T11:08:55.483" v="116"/>
          <ac:spMkLst>
            <pc:docMk/>
            <pc:sldMk cId="2688486564" sldId="2147468930"/>
            <ac:spMk id="22" creationId="{2958D8FE-6CD1-ADE7-BCF8-781369D2BE18}"/>
          </ac:spMkLst>
        </pc:spChg>
        <pc:spChg chg="mod">
          <ac:chgData name="Aske Walther Sørensen" userId="e41c343c-2cfd-4d4f-a1ac-9d1d143c8b84" providerId="ADAL" clId="{2FBAEB99-F20E-4AA7-A69C-0AF07887E642}" dt="2024-05-15T11:13:12.527" v="305" actId="20577"/>
          <ac:spMkLst>
            <pc:docMk/>
            <pc:sldMk cId="2688486564" sldId="2147468930"/>
            <ac:spMk id="23" creationId="{975B3F9B-87A5-AB30-0CF0-87746A0F90CD}"/>
          </ac:spMkLst>
        </pc:spChg>
        <pc:spChg chg="mod">
          <ac:chgData name="Aske Walther Sørensen" userId="e41c343c-2cfd-4d4f-a1ac-9d1d143c8b84" providerId="ADAL" clId="{2FBAEB99-F20E-4AA7-A69C-0AF07887E642}" dt="2024-05-15T11:13:21.488" v="341" actId="20577"/>
          <ac:spMkLst>
            <pc:docMk/>
            <pc:sldMk cId="2688486564" sldId="2147468930"/>
            <ac:spMk id="24" creationId="{72609BAB-A2A0-51B0-C0D2-D42BFD9B6A31}"/>
          </ac:spMkLst>
        </pc:spChg>
        <pc:spChg chg="mod">
          <ac:chgData name="Aske Walther Sørensen" userId="e41c343c-2cfd-4d4f-a1ac-9d1d143c8b84" providerId="ADAL" clId="{2FBAEB99-F20E-4AA7-A69C-0AF07887E642}" dt="2024-05-15T11:13:15.406" v="313" actId="20577"/>
          <ac:spMkLst>
            <pc:docMk/>
            <pc:sldMk cId="2688486564" sldId="2147468930"/>
            <ac:spMk id="25" creationId="{C1D99B1A-2C8C-F835-DEB3-271C471E8EE3}"/>
          </ac:spMkLst>
        </pc:spChg>
        <pc:spChg chg="add del mod">
          <ac:chgData name="Aske Walther Sørensen" userId="e41c343c-2cfd-4d4f-a1ac-9d1d143c8b84" providerId="ADAL" clId="{2FBAEB99-F20E-4AA7-A69C-0AF07887E642}" dt="2024-05-15T11:09:27.733" v="122"/>
          <ac:spMkLst>
            <pc:docMk/>
            <pc:sldMk cId="2688486564" sldId="2147468930"/>
            <ac:spMk id="31" creationId="{E59D56EF-854C-1507-396A-B7CDB6F7AD54}"/>
          </ac:spMkLst>
        </pc:spChg>
        <pc:spChg chg="add mod">
          <ac:chgData name="Aske Walther Sørensen" userId="e41c343c-2cfd-4d4f-a1ac-9d1d143c8b84" providerId="ADAL" clId="{2FBAEB99-F20E-4AA7-A69C-0AF07887E642}" dt="2024-05-15T11:23:08.220" v="506" actId="1076"/>
          <ac:spMkLst>
            <pc:docMk/>
            <pc:sldMk cId="2688486564" sldId="2147468930"/>
            <ac:spMk id="35" creationId="{828A30F0-FEAF-AA14-E667-42A0EBAFDF59}"/>
          </ac:spMkLst>
        </pc:spChg>
        <pc:picChg chg="add mod">
          <ac:chgData name="Aske Walther Sørensen" userId="e41c343c-2cfd-4d4f-a1ac-9d1d143c8b84" providerId="ADAL" clId="{2FBAEB99-F20E-4AA7-A69C-0AF07887E642}" dt="2024-05-15T11:08:55.483" v="116"/>
          <ac:picMkLst>
            <pc:docMk/>
            <pc:sldMk cId="2688486564" sldId="2147468930"/>
            <ac:picMk id="26" creationId="{B2657E9F-049E-851F-63C9-265AD0D80C35}"/>
          </ac:picMkLst>
        </pc:picChg>
        <pc:picChg chg="add mod">
          <ac:chgData name="Aske Walther Sørensen" userId="e41c343c-2cfd-4d4f-a1ac-9d1d143c8b84" providerId="ADAL" clId="{2FBAEB99-F20E-4AA7-A69C-0AF07887E642}" dt="2024-05-15T11:09:01.784" v="117"/>
          <ac:picMkLst>
            <pc:docMk/>
            <pc:sldMk cId="2688486564" sldId="2147468930"/>
            <ac:picMk id="27" creationId="{74C8FB27-871D-6D97-7BF1-0075BDC24F30}"/>
          </ac:picMkLst>
        </pc:picChg>
        <pc:picChg chg="add del mod">
          <ac:chgData name="Aske Walther Sørensen" userId="e41c343c-2cfd-4d4f-a1ac-9d1d143c8b84" providerId="ADAL" clId="{2FBAEB99-F20E-4AA7-A69C-0AF07887E642}" dt="2024-05-15T11:09:18.345" v="120" actId="21"/>
          <ac:picMkLst>
            <pc:docMk/>
            <pc:sldMk cId="2688486564" sldId="2147468930"/>
            <ac:picMk id="28" creationId="{2D89367C-5781-827A-3B72-F2ED5798A515}"/>
          </ac:picMkLst>
        </pc:picChg>
        <pc:picChg chg="add mod">
          <ac:chgData name="Aske Walther Sørensen" userId="e41c343c-2cfd-4d4f-a1ac-9d1d143c8b84" providerId="ADAL" clId="{2FBAEB99-F20E-4AA7-A69C-0AF07887E642}" dt="2024-05-15T11:09:16.178" v="119"/>
          <ac:picMkLst>
            <pc:docMk/>
            <pc:sldMk cId="2688486564" sldId="2147468930"/>
            <ac:picMk id="29" creationId="{DECD4D87-9AA5-0B57-1A6C-6FA9F20B4E0D}"/>
          </ac:picMkLst>
        </pc:picChg>
        <pc:picChg chg="add mod">
          <ac:chgData name="Aske Walther Sørensen" userId="e41c343c-2cfd-4d4f-a1ac-9d1d143c8b84" providerId="ADAL" clId="{2FBAEB99-F20E-4AA7-A69C-0AF07887E642}" dt="2024-05-15T11:09:20.491" v="121"/>
          <ac:picMkLst>
            <pc:docMk/>
            <pc:sldMk cId="2688486564" sldId="2147468930"/>
            <ac:picMk id="32" creationId="{2D89367C-5781-827A-3B72-F2ED5798A515}"/>
          </ac:picMkLst>
        </pc:picChg>
        <pc:picChg chg="add mod">
          <ac:chgData name="Aske Walther Sørensen" userId="e41c343c-2cfd-4d4f-a1ac-9d1d143c8b84" providerId="ADAL" clId="{2FBAEB99-F20E-4AA7-A69C-0AF07887E642}" dt="2024-05-15T11:09:27.733" v="122"/>
          <ac:picMkLst>
            <pc:docMk/>
            <pc:sldMk cId="2688486564" sldId="2147468930"/>
            <ac:picMk id="33" creationId="{D42A68F3-DCB1-B15A-BD6A-43304435D4B6}"/>
          </ac:picMkLst>
        </pc:picChg>
        <pc:picChg chg="add mod">
          <ac:chgData name="Aske Walther Sørensen" userId="e41c343c-2cfd-4d4f-a1ac-9d1d143c8b84" providerId="ADAL" clId="{2FBAEB99-F20E-4AA7-A69C-0AF07887E642}" dt="2024-05-15T11:09:36.983" v="123"/>
          <ac:picMkLst>
            <pc:docMk/>
            <pc:sldMk cId="2688486564" sldId="2147468930"/>
            <ac:picMk id="34" creationId="{16639E22-6053-F500-C8B8-2C9646DDCE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11-06-2024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6/11/2024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6/11/2024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6/11/2024</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ommunernespensionssystem.dk/meddelelse/forsinkelse-af-implementering-af-rapport-for-udkbo/"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mailto:SAPA@kombit.dk" TargetMode="External"/><Relationship Id="rId2" Type="http://schemas.openxmlformats.org/officeDocument/2006/relationships/hyperlink" Target="https://eur02.safelinks.protection.outlook.com/?url=https%3A%2F%2Fvimeo.com%2F949844135%2Fd4e03d4557%3Fshare%3Dcopy&amp;data=05%7C02%7CAWS%40kombit.dk%7C333f584746d24c8768f208dc7fcbf642%7Ccc038af50e6843e5bb17957ad6f45f8e%7C0%7C0%7C638525761197642211%7CUnknown%7CTWFpbGZsb3d8eyJWIjoiMC4wLjAwMDAiLCJQIjoiV2luMzIiLCJBTiI6Ik1haWwiLCJXVCI6Mn0%3D%7C0%7C%7C%7C&amp;sdata=hI6zmrqkQZQVXrS75EimgkBq%2FdC6QwChXU%2BmDP2Xm%2Fs%3D&amp;reserved=0" TargetMode="Externa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jpe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hyperlink" Target="https://kombit.dk/aktuelt/tilmeld-nyhedsbreve" TargetMode="External"/><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hyperlink" Target="https://www.kommunernespensionssystem.dk/vejledninger/" TargetMode="External"/><Relationship Id="rId2" Type="http://schemas.openxmlformats.org/officeDocument/2006/relationships/hyperlink" Target="https://share-komm.kombit.dk/P0136/SitePages/Startside.aspx" TargetMode="Externa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kommunernespensionssystem.dk/meddelelse/fejl-ved-vedhaeftning-af-bilag-i-breve/"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kommunernespensionssystem.dk/meddelelse/synkroniseringsproblem-mellem-kp-og-sapa-resulterer-i-at-en-del-ydelser-ikke-opdateres-oprettes-i-sapa-ydelsesoverblik/"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kommunernespensionssystem.dk/meddelelse/problem-med-at-slette-planlagte-udbetalinger/" TargetMode="External"/><Relationship Id="rId7" Type="http://schemas.openxmlformats.org/officeDocument/2006/relationships/image" Target="../media/image74.sv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9.xml"/><Relationship Id="rId4" Type="http://schemas.openxmlformats.org/officeDocument/2006/relationships/image" Target="../media/image72.sv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9.xml"/><Relationship Id="rId4" Type="http://schemas.openxmlformats.org/officeDocument/2006/relationships/image" Target="../media/image77.sv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8.jpeg"/><Relationship Id="rId1" Type="http://schemas.openxmlformats.org/officeDocument/2006/relationships/slideLayout" Target="../slideLayouts/slideLayout9.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5.xml"/><Relationship Id="rId4" Type="http://schemas.openxmlformats.org/officeDocument/2006/relationships/image" Target="../media/image85.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hyperlink" Target="https://eur02.safelinks.protection.outlook.com/?url=https%3A%2F%2Fteams.microsoft.com%2Fl%2Fteam%2F19%253AtdFA040MxwHDlBoe6BHY8tAyrC7--VaIl_h1DhBg9IU1%2540thread.tacv2%2Fconversations%3FgroupId%3D31f956ea-75ea-4c7a-a937-16e368dec910%26tenantId%3Dcc038af5-0e68-43e5-bb17-957ad6f45f8e&amp;data=05%7C02%7CAWS%40kombit.dk%7C50c6ca0ce63e492ea21e08dc5ea7285e%7Ccc038af50e6843e5bb17957ad6f45f8e%7C0%7C0%7C638489319238648433%7CUnknown%7CTWFpbGZsb3d8eyJWIjoiMC4wLjAwMDAiLCJQIjoiV2luMzIiLCJBTiI6Ik1haWwiLCJXVCI6Mn0%3D%7C0%7C%7C%7C&amp;sdata=T2IluYeISa0Skdoo4hznH3o4GZ83UYqkKr2NfIYmaMY%3D&amp;reserved=0" TargetMode="External"/><Relationship Id="rId2" Type="http://schemas.openxmlformats.org/officeDocument/2006/relationships/hyperlink" Target="https://www.survey-xact.dk/LinkCollector?key=DU86A3C3U61J" TargetMode="Externa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KP@kombit.dk"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24 - 2024</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5.2</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extLst>
              <p:ext uri="{D42A27DB-BD31-4B8C-83A1-F6EECF244321}">
                <p14:modId xmlns:p14="http://schemas.microsoft.com/office/powerpoint/2010/main" val="3387530989"/>
              </p:ext>
            </p:extLst>
          </p:nvPr>
        </p:nvGraphicFramePr>
        <p:xfrm>
          <a:off x="149288" y="757691"/>
          <a:ext cx="8766111" cy="28030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591049">
                <a:tc>
                  <a:txBody>
                    <a:bodyPr/>
                    <a:lstStyle/>
                    <a:p>
                      <a:r>
                        <a:rPr lang="da-DK" sz="1000" b="0" u="none" dirty="0">
                          <a:latin typeface="Neue Haas Grotesk Text Pro" panose="020B0504020202020204" pitchFamily="34" charset="0"/>
                        </a:rPr>
                        <a:t>Fodbevillinger følger pensionsvejledningens opdeling</a:t>
                      </a:r>
                    </a:p>
                  </a:txBody>
                  <a:tcPr/>
                </a:tc>
                <a:tc>
                  <a:txBody>
                    <a:bodyPr/>
                    <a:lstStyle/>
                    <a:p>
                      <a:r>
                        <a:rPr lang="da-DK" sz="1000" b="0" u="none" dirty="0">
                          <a:latin typeface="Neue Haas Grotesk Text Pro" panose="020B0504020202020204" pitchFamily="34" charset="0"/>
                        </a:rPr>
                        <a:t>Overgang til fodbevillinger, der følger pensionsvejledningens opdeling:</a:t>
                      </a:r>
                    </a:p>
                    <a:p>
                      <a:pPr marL="171450" indent="-171450">
                        <a:buFont typeface="Arial" panose="020B0604020202020204" pitchFamily="34" charset="0"/>
                        <a:buChar char="•"/>
                      </a:pPr>
                      <a:r>
                        <a:rPr lang="da-DK" sz="1000" b="0" u="none" dirty="0">
                          <a:latin typeface="Neue Haas Grotesk Text Pro" panose="020B0504020202020204" pitchFamily="34" charset="0"/>
                        </a:rPr>
                        <a:t>Enkeltstående fodbevillinger (antal = 1)</a:t>
                      </a:r>
                    </a:p>
                    <a:p>
                      <a:pPr marL="171450" indent="-171450">
                        <a:buFont typeface="Arial" panose="020B0604020202020204" pitchFamily="34" charset="0"/>
                        <a:buChar char="•"/>
                      </a:pPr>
                      <a:r>
                        <a:rPr lang="da-DK" sz="1000" b="0" u="none" dirty="0">
                          <a:latin typeface="Neue Haas Grotesk Text Pro" panose="020B0504020202020204" pitchFamily="34" charset="0"/>
                        </a:rPr>
                        <a:t>Fodbevilling i afgrænset periode (antal pr. bevilling eller ubegrænset antal indenfor bevillingsperioden)</a:t>
                      </a:r>
                    </a:p>
                    <a:p>
                      <a:pPr marL="171450" indent="-171450">
                        <a:buFont typeface="Arial" panose="020B0604020202020204" pitchFamily="34" charset="0"/>
                        <a:buChar char="•"/>
                      </a:pPr>
                      <a:r>
                        <a:rPr lang="da-DK" sz="1000" b="0" u="none" dirty="0">
                          <a:latin typeface="Neue Haas Grotesk Text Pro" panose="020B0504020202020204" pitchFamily="34" charset="0"/>
                        </a:rPr>
                        <a:t>Fodbevilling i ikke afgrænset periode (antal pr. år eller ubegrænset antal)</a:t>
                      </a:r>
                    </a:p>
                    <a:p>
                      <a:pPr marL="0" indent="0">
                        <a:buFont typeface="Arial" panose="020B0604020202020204" pitchFamily="34" charset="0"/>
                        <a:buNone/>
                      </a:pPr>
                      <a:r>
                        <a:rPr lang="da-DK" sz="1000" b="0" u="none" dirty="0">
                          <a:latin typeface="Neue Haas Grotesk Text Pro" panose="020B0504020202020204" pitchFamily="34" charset="0"/>
                        </a:rPr>
                        <a:t>Eksisterende bevillinger konverteres.</a:t>
                      </a:r>
                    </a:p>
                  </a:txBody>
                  <a:tcPr/>
                </a:tc>
                <a:extLst>
                  <a:ext uri="{0D108BD9-81ED-4DB2-BD59-A6C34878D82A}">
                    <a16:rowId xmlns:a16="http://schemas.microsoft.com/office/drawing/2014/main" val="2421279615"/>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Opdateret bevillingsbrev for udvidet helbredstillæg</a:t>
                      </a:r>
                    </a:p>
                  </a:txBody>
                  <a:tcPr/>
                </a:tc>
                <a:tc>
                  <a:txBody>
                    <a:bodyPr/>
                    <a:lstStyle/>
                    <a:p>
                      <a:r>
                        <a:rPr lang="da-DK" sz="1000" b="0" u="none" dirty="0">
                          <a:latin typeface="Neue Haas Grotesk Text Pro" panose="020B0504020202020204" pitchFamily="34" charset="0"/>
                        </a:rPr>
                        <a:t>Bevillingsbrev tilrettes til at kunne understøtte den nye opdeling af fodbevillinger. Der tilføjes desuden oplysninger fra UDK om formue </a:t>
                      </a:r>
                      <a:r>
                        <a:rPr lang="da-DK" sz="1000" b="0" u="none">
                          <a:latin typeface="Neue Haas Grotesk Text Pro" panose="020B0504020202020204" pitchFamily="34" charset="0"/>
                        </a:rPr>
                        <a:t>og personlig tillægsprocent </a:t>
                      </a:r>
                      <a:r>
                        <a:rPr lang="da-DK" sz="1000" b="0" u="none" dirty="0">
                          <a:latin typeface="Neue Haas Grotesk Text Pro" panose="020B0504020202020204" pitchFamily="34" charset="0"/>
                        </a:rPr>
                        <a:t>på baggrund af eksempler på revisionsbemærkninger. </a:t>
                      </a:r>
                      <a:endParaRPr lang="da-DK" sz="1000" dirty="0">
                        <a:latin typeface="Neue Haas Grotesk Text Pro" panose="020B0504020202020204" pitchFamily="34" charset="0"/>
                      </a:endParaRPr>
                    </a:p>
                  </a:txBody>
                  <a:tcPr/>
                </a:tc>
                <a:extLst>
                  <a:ext uri="{0D108BD9-81ED-4DB2-BD59-A6C34878D82A}">
                    <a16:rowId xmlns:a16="http://schemas.microsoft.com/office/drawing/2014/main" val="1498742708"/>
                  </a:ext>
                </a:extLst>
              </a:tr>
              <a:tr h="303706">
                <a:tc>
                  <a:txBody>
                    <a:bodyPr/>
                    <a:lstStyle/>
                    <a:p>
                      <a:r>
                        <a:rPr lang="da-DK" sz="1000" b="0" u="none" dirty="0">
                          <a:latin typeface="Neue Haas Grotesk Text Pro" panose="020B0504020202020204" pitchFamily="34" charset="0"/>
                        </a:rPr>
                        <a:t>Revurdering af fodbevillinger ved årsskifte</a:t>
                      </a:r>
                    </a:p>
                  </a:txBody>
                  <a:tcPr/>
                </a:tc>
                <a:tc>
                  <a:txBody>
                    <a:bodyPr/>
                    <a:lstStyle/>
                    <a:p>
                      <a:pPr marL="0" indent="0">
                        <a:buFont typeface="Arial" panose="020B0604020202020204" pitchFamily="34" charset="0"/>
                        <a:buNone/>
                      </a:pPr>
                      <a:r>
                        <a:rPr lang="da-DK" sz="1000" dirty="0">
                          <a:latin typeface="Neue Haas Grotesk Text Pro" panose="020B0504020202020204" pitchFamily="34" charset="0"/>
                        </a:rPr>
                        <a:t>Ved revurdering af ”fodbevillinger i en ikke afgrænset periode” ved årsskiftet vil KP stoppe den ”gamle” sag og oprette en ny sag. Den nye sag bliver oprettet med samme antal bevillinger som på den ”gamle” sag (hvis der var angivet antal) og navngives med relevant årstal. </a:t>
                      </a:r>
                    </a:p>
                    <a:p>
                      <a:pPr marL="0" indent="0">
                        <a:buFont typeface="Arial" panose="020B0604020202020204" pitchFamily="34" charset="0"/>
                        <a:buNone/>
                      </a:pPr>
                      <a:r>
                        <a:rPr lang="da-DK" sz="1000" dirty="0">
                          <a:latin typeface="Neue Haas Grotesk Text Pro" panose="020B0504020202020204" pitchFamily="34" charset="0"/>
                        </a:rPr>
                        <a:t>Denne ændring muliggør, at hvis I modtager en faktura på en ”gammel” sag </a:t>
                      </a:r>
                      <a:r>
                        <a:rPr lang="da-DK" sz="1000" i="1" dirty="0">
                          <a:latin typeface="Neue Haas Grotesk Text Pro" panose="020B0504020202020204" pitchFamily="34" charset="0"/>
                        </a:rPr>
                        <a:t>efter </a:t>
                      </a:r>
                      <a:r>
                        <a:rPr lang="da-DK" sz="1000" i="0" dirty="0">
                          <a:latin typeface="Neue Haas Grotesk Text Pro" panose="020B0504020202020204" pitchFamily="34" charset="0"/>
                        </a:rPr>
                        <a:t>årsskiftet, kan den gamle sag fortsat benyttes.</a:t>
                      </a:r>
                      <a:endParaRPr lang="da-DK" sz="1000" b="0" u="none" dirty="0">
                        <a:latin typeface="Neue Haas Grotesk Text Pro" panose="020B0504020202020204" pitchFamily="34" charset="0"/>
                      </a:endParaRPr>
                    </a:p>
                  </a:txBody>
                  <a:tcPr/>
                </a:tc>
                <a:extLst>
                  <a:ext uri="{0D108BD9-81ED-4DB2-BD59-A6C34878D82A}">
                    <a16:rowId xmlns:a16="http://schemas.microsoft.com/office/drawing/2014/main" val="1285318779"/>
                  </a:ext>
                </a:extLst>
              </a:tr>
              <a:tr h="303706">
                <a:tc>
                  <a:txBody>
                    <a:bodyPr/>
                    <a:lstStyle/>
                    <a:p>
                      <a:r>
                        <a:rPr lang="da-DK" sz="1000" dirty="0">
                          <a:latin typeface="Neue Haas Grotesk Text Pro" panose="020B0504020202020204" pitchFamily="34" charset="0"/>
                        </a:rPr>
                        <a:t>Vedligeholdelse af snitflader</a:t>
                      </a:r>
                    </a:p>
                  </a:txBody>
                  <a:tcPr/>
                </a:tc>
                <a:tc>
                  <a:txBody>
                    <a:bodyPr/>
                    <a:lstStyle/>
                    <a:p>
                      <a:r>
                        <a:rPr lang="da-DK" sz="1000" dirty="0">
                          <a:latin typeface="Neue Haas Grotesk Text Pro" panose="020B0504020202020204" pitchFamily="34" charset="0"/>
                        </a:rPr>
                        <a:t>Teknisk vedligehold.</a:t>
                      </a:r>
                    </a:p>
                  </a:txBody>
                  <a:tcPr/>
                </a:tc>
                <a:extLst>
                  <a:ext uri="{0D108BD9-81ED-4DB2-BD59-A6C34878D82A}">
                    <a16:rowId xmlns:a16="http://schemas.microsoft.com/office/drawing/2014/main" val="1840350735"/>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5.1</a:t>
            </a:r>
            <a:br>
              <a:rPr lang="da-DK" dirty="0"/>
            </a:br>
            <a:r>
              <a:rPr lang="da-DK" dirty="0"/>
              <a:t>27. maj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95275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Ny funktionalitet</a:t>
            </a:r>
            <a:br>
              <a:rPr lang="da-DK" dirty="0"/>
            </a:br>
            <a:r>
              <a:rPr lang="da-DK" dirty="0">
                <a:solidFill>
                  <a:schemeClr val="tx2"/>
                </a:solidFill>
              </a:rPr>
              <a:t>KP release 5.1 – 27. maj 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2 / april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a:t>Release 5.1</a:t>
            </a:r>
            <a:endParaRPr lang="da-DK" dirty="0"/>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extLst>
              <p:ext uri="{D42A27DB-BD31-4B8C-83A1-F6EECF244321}">
                <p14:modId xmlns:p14="http://schemas.microsoft.com/office/powerpoint/2010/main" val="1707149310"/>
              </p:ext>
            </p:extLst>
          </p:nvPr>
        </p:nvGraphicFramePr>
        <p:xfrm>
          <a:off x="468313" y="886415"/>
          <a:ext cx="8207374" cy="4075606"/>
        </p:xfrm>
        <a:graphic>
          <a:graphicData uri="http://schemas.openxmlformats.org/drawingml/2006/table">
            <a:tbl>
              <a:tblPr firstRow="1" bandRow="1">
                <a:tableStyleId>{5C22544A-7EE6-4342-B048-85BDC9FD1C3A}</a:tableStyleId>
              </a:tblPr>
              <a:tblGrid>
                <a:gridCol w="1916660">
                  <a:extLst>
                    <a:ext uri="{9D8B030D-6E8A-4147-A177-3AD203B41FA5}">
                      <a16:colId xmlns:a16="http://schemas.microsoft.com/office/drawing/2014/main" val="1814523858"/>
                    </a:ext>
                  </a:extLst>
                </a:gridCol>
                <a:gridCol w="6290714">
                  <a:extLst>
                    <a:ext uri="{9D8B030D-6E8A-4147-A177-3AD203B41FA5}">
                      <a16:colId xmlns:a16="http://schemas.microsoft.com/office/drawing/2014/main" val="413868683"/>
                    </a:ext>
                  </a:extLst>
                </a:gridCol>
              </a:tblGrid>
              <a:tr h="303706">
                <a:tc>
                  <a:txBody>
                    <a:bodyPr/>
                    <a:lstStyle/>
                    <a:p>
                      <a:r>
                        <a:rPr lang="da-DK" sz="1000" b="1" u="none" dirty="0">
                          <a:latin typeface="Neue Haas Grotesk Text Pro" panose="020B0504020202020204" pitchFamily="34" charset="0"/>
                        </a:rPr>
                        <a:t>Beskrivende titel</a:t>
                      </a:r>
                    </a:p>
                  </a:txBody>
                  <a:tcPr/>
                </a:tc>
                <a:tc>
                  <a:txBody>
                    <a:bodyPr/>
                    <a:lstStyle/>
                    <a:p>
                      <a:r>
                        <a:rPr lang="da-DK" sz="1000" b="1" u="none"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0" u="none" dirty="0">
                          <a:latin typeface="Neue Haas Grotesk Text Pro" panose="020B0504020202020204" pitchFamily="34" charset="0"/>
                        </a:rPr>
                        <a:t>Indberetning af træk og ydelser på passiv sag</a:t>
                      </a:r>
                    </a:p>
                  </a:txBody>
                  <a:tcPr/>
                </a:tc>
                <a:tc>
                  <a:txBody>
                    <a:bodyPr/>
                    <a:lstStyle/>
                    <a:p>
                      <a:r>
                        <a:rPr lang="da-DK" sz="1000" b="0" u="none" dirty="0">
                          <a:latin typeface="Neue Haas Grotesk Text Pro" panose="020B0504020202020204" pitchFamily="34" charset="0"/>
                        </a:rPr>
                        <a:t>Det bliver muligt at bevilge træk og ydelser tilbage i en periode, hvor borger </a:t>
                      </a:r>
                      <a:r>
                        <a:rPr lang="da-DK" sz="1000" b="0" i="1" u="none" dirty="0">
                          <a:latin typeface="Neue Haas Grotesk Text Pro" panose="020B0504020202020204" pitchFamily="34" charset="0"/>
                        </a:rPr>
                        <a:t>var </a:t>
                      </a:r>
                      <a:r>
                        <a:rPr lang="da-DK" sz="1000" b="0" i="0" u="none" dirty="0">
                          <a:latin typeface="Neue Haas Grotesk Text Pro" panose="020B0504020202020204" pitchFamily="34" charset="0"/>
                        </a:rPr>
                        <a:t>berettiget, selvom borgeren ikke er berettiget </a:t>
                      </a:r>
                      <a:r>
                        <a:rPr lang="da-DK" sz="1000" b="0" i="1" u="none" dirty="0">
                          <a:latin typeface="Neue Haas Grotesk Text Pro" panose="020B0504020202020204" pitchFamily="34" charset="0"/>
                        </a:rPr>
                        <a:t>nu</a:t>
                      </a:r>
                      <a:r>
                        <a:rPr lang="da-DK" sz="1000" b="0" i="0" u="none" dirty="0">
                          <a:latin typeface="Neue Haas Grotesk Text Pro" panose="020B0504020202020204" pitchFamily="34" charset="0"/>
                        </a:rPr>
                        <a:t>. Det kan fx være i tilfælde, hvor borger er død. </a:t>
                      </a:r>
                      <a:endParaRPr lang="da-DK" sz="1000" b="0" u="none" dirty="0">
                        <a:latin typeface="Neue Haas Grotesk Text Pro" panose="020B0504020202020204" pitchFamily="34" charset="0"/>
                      </a:endParaRPr>
                    </a:p>
                  </a:txBody>
                  <a:tcPr/>
                </a:tc>
                <a:extLst>
                  <a:ext uri="{0D108BD9-81ED-4DB2-BD59-A6C34878D82A}">
                    <a16:rowId xmlns:a16="http://schemas.microsoft.com/office/drawing/2014/main" val="268716073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b="0" u="none" dirty="0">
                          <a:latin typeface="Neue Haas Grotesk Text Pro" panose="020B0504020202020204" pitchFamily="34" charset="0"/>
                        </a:rPr>
                        <a:t>Mulighed for at ændre antal </a:t>
                      </a:r>
                      <a:r>
                        <a:rPr lang="da-DK" sz="1050" b="0" u="none" dirty="0" err="1">
                          <a:latin typeface="Neue Haas Grotesk Text Pro" panose="020B0504020202020204" pitchFamily="34" charset="0"/>
                        </a:rPr>
                        <a:t>fodbehandlinger</a:t>
                      </a:r>
                      <a:endParaRPr lang="da-DK" sz="1050" b="0" u="none" dirty="0">
                        <a:latin typeface="Neue Haas Grotesk Text Pro" panose="020B05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b="0" u="none" dirty="0">
                          <a:latin typeface="Neue Haas Grotesk Text Pro" panose="020B0504020202020204" pitchFamily="34" charset="0"/>
                        </a:rPr>
                        <a:t>Det bliver muligt at tilføje eller fjerne antal </a:t>
                      </a:r>
                      <a:r>
                        <a:rPr lang="da-DK" sz="1050" b="0" u="none" dirty="0" err="1">
                          <a:latin typeface="Neue Haas Grotesk Text Pro" panose="020B0504020202020204" pitchFamily="34" charset="0"/>
                        </a:rPr>
                        <a:t>fodbehandlinger</a:t>
                      </a:r>
                      <a:r>
                        <a:rPr lang="da-DK" sz="1050" b="0" u="none" dirty="0">
                          <a:latin typeface="Neue Haas Grotesk Text Pro" panose="020B0504020202020204" pitchFamily="34" charset="0"/>
                        </a:rPr>
                        <a:t>. Det gælder både antallet af bevilgede </a:t>
                      </a:r>
                      <a:r>
                        <a:rPr lang="da-DK" sz="1050" b="0" u="none" dirty="0" err="1">
                          <a:latin typeface="Neue Haas Grotesk Text Pro" panose="020B0504020202020204" pitchFamily="34" charset="0"/>
                        </a:rPr>
                        <a:t>fodbehandlinger</a:t>
                      </a:r>
                      <a:r>
                        <a:rPr lang="da-DK" sz="1050" b="0" u="none" dirty="0">
                          <a:latin typeface="Neue Haas Grotesk Text Pro" panose="020B0504020202020204" pitchFamily="34" charset="0"/>
                        </a:rPr>
                        <a:t> samt antallet af brugte på en bevilling. Dermed bliver det også muligt at korrigere ifm. regninger betalt for 2023. </a:t>
                      </a:r>
                    </a:p>
                  </a:txBody>
                  <a:tcPr/>
                </a:tc>
                <a:extLst>
                  <a:ext uri="{0D108BD9-81ED-4DB2-BD59-A6C34878D82A}">
                    <a16:rowId xmlns:a16="http://schemas.microsoft.com/office/drawing/2014/main" val="195250360"/>
                  </a:ext>
                </a:extLst>
              </a:tr>
              <a:tr h="303706">
                <a:tc>
                  <a:txBody>
                    <a:bodyPr/>
                    <a:lstStyle/>
                    <a:p>
                      <a:r>
                        <a:rPr lang="da-DK" sz="1000" b="0" u="none" dirty="0">
                          <a:latin typeface="Neue Haas Grotesk Text Pro" panose="020B0504020202020204" pitchFamily="34" charset="0"/>
                        </a:rPr>
                        <a:t>Tilbage til opgaveindbakken forbedret</a:t>
                      </a:r>
                    </a:p>
                  </a:txBody>
                  <a:tcPr/>
                </a:tc>
                <a:tc>
                  <a:txBody>
                    <a:bodyPr/>
                    <a:lstStyle/>
                    <a:p>
                      <a:r>
                        <a:rPr lang="da-DK" sz="1000" b="0" u="none" dirty="0">
                          <a:latin typeface="Neue Haas Grotesk Text Pro" panose="020B0504020202020204" pitchFamily="34" charset="0"/>
                        </a:rPr>
                        <a:t>Når sagsbehandler åbner og håndtere en opgave fra opgaveindbakken, og efterfølgende returnerer til opgaveindbakken via ”Luk og gå tilbage til opgaveindbakken”, husker KP nu hvor i opgaveindbakken sagsbehandler var samt evt. sorteringer.</a:t>
                      </a:r>
                    </a:p>
                  </a:txBody>
                  <a:tcPr/>
                </a:tc>
                <a:extLst>
                  <a:ext uri="{0D108BD9-81ED-4DB2-BD59-A6C34878D82A}">
                    <a16:rowId xmlns:a16="http://schemas.microsoft.com/office/drawing/2014/main" val="2999576937"/>
                  </a:ext>
                </a:extLst>
              </a:tr>
              <a:tr h="303706">
                <a:tc>
                  <a:txBody>
                    <a:bodyPr/>
                    <a:lstStyle/>
                    <a:p>
                      <a:r>
                        <a:rPr lang="da-DK" sz="1000" b="0" u="none" strike="noStrike" dirty="0">
                          <a:latin typeface="Neue Haas Grotesk Text Pro" panose="020B0504020202020204" pitchFamily="34" charset="0"/>
                        </a:rPr>
                        <a:t>Retvisende startdato på helbredstillægskort ved tilflytning</a:t>
                      </a:r>
                    </a:p>
                  </a:txBody>
                  <a:tcPr/>
                </a:tc>
                <a:tc>
                  <a:txBody>
                    <a:bodyPr/>
                    <a:lstStyle/>
                    <a:p>
                      <a:r>
                        <a:rPr lang="da-DK" sz="1000" b="0" u="none" dirty="0">
                          <a:latin typeface="Neue Haas Grotesk Text Pro" panose="020B0504020202020204" pitchFamily="34" charset="0"/>
                        </a:rPr>
                        <a:t>Når en borger får nyt helbredstillægskort ifm. flytning, vil det nye helbredstillægskort få tilført en startdato svarende til tilflytningsdatoen. Tidligere benyttede KP d. 1. januar som startdato. </a:t>
                      </a:r>
                    </a:p>
                  </a:txBody>
                  <a:tcPr/>
                </a:tc>
                <a:extLst>
                  <a:ext uri="{0D108BD9-81ED-4DB2-BD59-A6C34878D82A}">
                    <a16:rowId xmlns:a16="http://schemas.microsoft.com/office/drawing/2014/main" val="2421279615"/>
                  </a:ext>
                </a:extLst>
              </a:tr>
              <a:tr h="303706">
                <a:tc>
                  <a:txBody>
                    <a:bodyPr/>
                    <a:lstStyle/>
                    <a:p>
                      <a:r>
                        <a:rPr lang="da-DK" sz="1000" b="0" u="none" strike="noStrike" dirty="0">
                          <a:highlight>
                            <a:srgbClr val="FFFF00"/>
                          </a:highlight>
                          <a:latin typeface="Neue Haas Grotesk Text Pro" panose="020B0504020202020204" pitchFamily="34" charset="0"/>
                        </a:rPr>
                        <a:t>Ændring til masterskabelonen til breve</a:t>
                      </a:r>
                    </a:p>
                  </a:txBody>
                  <a:tcPr/>
                </a:tc>
                <a:tc>
                  <a:txBody>
                    <a:bodyPr/>
                    <a:lstStyle/>
                    <a:p>
                      <a:r>
                        <a:rPr lang="da-DK" sz="1000" b="0" u="none" dirty="0">
                          <a:highlight>
                            <a:srgbClr val="FFFF00"/>
                          </a:highlight>
                          <a:latin typeface="Neue Haas Grotesk Text Pro" panose="020B0504020202020204" pitchFamily="34" charset="0"/>
                        </a:rPr>
                        <a:t>Masterskabelonen ændres til at vise et maskeret personnummer for borgeren, hvis der er tale om afsendelse af et brev til en værge. Borgerens navn vil også fremadrettet fremgå i brevet, når der er tale om at brevet sendes til en værge.</a:t>
                      </a:r>
                    </a:p>
                  </a:txBody>
                  <a:tcPr/>
                </a:tc>
                <a:extLst>
                  <a:ext uri="{0D108BD9-81ED-4DB2-BD59-A6C34878D82A}">
                    <a16:rowId xmlns:a16="http://schemas.microsoft.com/office/drawing/2014/main" val="3322155545"/>
                  </a:ext>
                </a:extLst>
              </a:tr>
              <a:tr h="233725">
                <a:tc>
                  <a:txBody>
                    <a:bodyPr/>
                    <a:lstStyle/>
                    <a:p>
                      <a:r>
                        <a:rPr lang="da-DK" sz="1000" b="0" u="none" strike="noStrike" dirty="0">
                          <a:highlight>
                            <a:srgbClr val="FFFF00"/>
                          </a:highlight>
                          <a:latin typeface="Neue Haas Grotesk Text Pro" panose="020B0504020202020204" pitchFamily="34" charset="0"/>
                        </a:rPr>
                        <a:t>Ændring til brevskabeloner</a:t>
                      </a:r>
                    </a:p>
                  </a:txBody>
                  <a:tcPr/>
                </a:tc>
                <a:tc>
                  <a:txBody>
                    <a:bodyPr/>
                    <a:lstStyle/>
                    <a:p>
                      <a:r>
                        <a:rPr lang="da-DK" sz="1000" b="0" u="none" dirty="0">
                          <a:highlight>
                            <a:srgbClr val="FFFF00"/>
                          </a:highlight>
                          <a:latin typeface="Neue Haas Grotesk Text Pro" panose="020B0504020202020204" pitchFamily="34" charset="0"/>
                        </a:rPr>
                        <a:t>4 </a:t>
                      </a:r>
                      <a:r>
                        <a:rPr lang="da-DK" sz="1000" b="0" u="none" dirty="0" err="1">
                          <a:highlight>
                            <a:srgbClr val="FFFF00"/>
                          </a:highlight>
                          <a:latin typeface="Neue Haas Grotesk Text Pro" panose="020B0504020202020204" pitchFamily="34" charset="0"/>
                        </a:rPr>
                        <a:t>brevskabloner</a:t>
                      </a:r>
                      <a:r>
                        <a:rPr lang="da-DK" sz="1000" b="0" u="none" dirty="0">
                          <a:highlight>
                            <a:srgbClr val="FFFF00"/>
                          </a:highlight>
                          <a:latin typeface="Neue Haas Grotesk Text Pro" panose="020B0504020202020204" pitchFamily="34" charset="0"/>
                        </a:rPr>
                        <a:t> ændres. Du kan læse detaljerne i releasenoten for release 5.1. Det vedr.:</a:t>
                      </a:r>
                    </a:p>
                    <a:p>
                      <a:pPr marL="171450" indent="-171450">
                        <a:buFont typeface="Arial" panose="020B0604020202020204" pitchFamily="34" charset="0"/>
                        <a:buChar char="•"/>
                      </a:pPr>
                      <a:r>
                        <a:rPr lang="da-DK" sz="1000" b="0" u="none" dirty="0">
                          <a:highlight>
                            <a:srgbClr val="FFFF00"/>
                          </a:highlight>
                          <a:latin typeface="Neue Haas Grotesk Text Pro" panose="020B0504020202020204" pitchFamily="34" charset="0"/>
                        </a:rPr>
                        <a:t>Manglebrev - Personligt tillæg: Flettespørgsmål til indledning</a:t>
                      </a:r>
                    </a:p>
                    <a:p>
                      <a:pPr marL="171450" indent="-171450">
                        <a:buFont typeface="Arial" panose="020B0604020202020204" pitchFamily="34" charset="0"/>
                        <a:buChar char="•"/>
                      </a:pPr>
                      <a:r>
                        <a:rPr lang="da-DK" sz="1000" b="0" u="none" dirty="0">
                          <a:highlight>
                            <a:srgbClr val="FFFF00"/>
                          </a:highlight>
                          <a:latin typeface="Neue Haas Grotesk Text Pro" panose="020B0504020202020204" pitchFamily="34" charset="0"/>
                        </a:rPr>
                        <a:t>Bevilling – Personligt tillæg: Bevillings startdato tages med. Flettespørgsmål med orientering om dato for revurdering. </a:t>
                      </a:r>
                    </a:p>
                    <a:p>
                      <a:pPr marL="171450" indent="-171450">
                        <a:buFont typeface="Arial" panose="020B0604020202020204" pitchFamily="34" charset="0"/>
                        <a:buChar char="•"/>
                      </a:pPr>
                      <a:r>
                        <a:rPr lang="da-DK" sz="1000" b="0" u="none" dirty="0" err="1">
                          <a:highlight>
                            <a:srgbClr val="FFFF00"/>
                          </a:highlight>
                          <a:latin typeface="Neue Haas Grotesk Text Pro" panose="020B0504020202020204" pitchFamily="34" charset="0"/>
                        </a:rPr>
                        <a:t>Manglerbrev</a:t>
                      </a:r>
                      <a:r>
                        <a:rPr lang="da-DK" sz="1000" b="0" u="none" dirty="0">
                          <a:highlight>
                            <a:srgbClr val="FFFF00"/>
                          </a:highlight>
                          <a:latin typeface="Neue Haas Grotesk Text Pro" panose="020B0504020202020204" pitchFamily="34" charset="0"/>
                        </a:rPr>
                        <a:t> – Generelt: 4 flettespørgsmål fjernes.</a:t>
                      </a:r>
                    </a:p>
                    <a:p>
                      <a:pPr marL="171450" indent="-171450">
                        <a:buFont typeface="Arial" panose="020B0604020202020204" pitchFamily="34" charset="0"/>
                        <a:buChar char="•"/>
                      </a:pPr>
                      <a:r>
                        <a:rPr lang="da-DK" sz="1000" b="0" u="none" dirty="0">
                          <a:highlight>
                            <a:srgbClr val="FFFF00"/>
                          </a:highlight>
                          <a:latin typeface="Neue Haas Grotesk Text Pro" panose="020B0504020202020204" pitchFamily="34" charset="0"/>
                        </a:rPr>
                        <a:t>Ophør – Personligt tillæg: Oplysningsskema for indtægter og udgifter vil aldrig fremgå. Heller ikke ved ”Ja” til ”Formue for høj?”.</a:t>
                      </a:r>
                    </a:p>
                  </a:txBody>
                  <a:tcPr/>
                </a:tc>
                <a:extLst>
                  <a:ext uri="{0D108BD9-81ED-4DB2-BD59-A6C34878D82A}">
                    <a16:rowId xmlns:a16="http://schemas.microsoft.com/office/drawing/2014/main" val="243040626"/>
                  </a:ext>
                </a:extLst>
              </a:tr>
            </a:tbl>
          </a:graphicData>
        </a:graphic>
      </p:graphicFrame>
    </p:spTree>
    <p:extLst>
      <p:ext uri="{BB962C8B-B14F-4D97-AF65-F5344CB8AC3E}">
        <p14:creationId xmlns:p14="http://schemas.microsoft.com/office/powerpoint/2010/main" val="2547423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sky, udendørs, vand, sø&#10;&#10;Automatisk genereret beskrivelse">
            <a:extLst>
              <a:ext uri="{FF2B5EF4-FFF2-40B4-BE49-F238E27FC236}">
                <a16:creationId xmlns:a16="http://schemas.microsoft.com/office/drawing/2014/main" id="{43FC8543-60C2-9228-97EA-56BD508F454B}"/>
              </a:ext>
            </a:extLst>
          </p:cNvPr>
          <p:cNvPicPr>
            <a:picLocks noGrp="1" noChangeAspect="1"/>
          </p:cNvPicPr>
          <p:nvPr>
            <p:ph type="pic" sz="quarter" idx="10"/>
          </p:nvPr>
        </p:nvPicPr>
        <p:blipFill>
          <a:blip r:embed="rId2"/>
          <a:srcRect t="7813" b="7813"/>
          <a:stretch>
            <a:fillRect/>
          </a:stretch>
        </p:blipFill>
        <p:spPr/>
      </p:pic>
      <p:sp>
        <p:nvSpPr>
          <p:cNvPr id="3" name="Titel 2">
            <a:extLst>
              <a:ext uri="{FF2B5EF4-FFF2-40B4-BE49-F238E27FC236}">
                <a16:creationId xmlns:a16="http://schemas.microsoft.com/office/drawing/2014/main" id="{6063E039-6A4D-EEDA-D3CA-5299D52978C3}"/>
              </a:ext>
            </a:extLst>
          </p:cNvPr>
          <p:cNvSpPr>
            <a:spLocks noGrp="1"/>
          </p:cNvSpPr>
          <p:nvPr>
            <p:ph type="title"/>
          </p:nvPr>
        </p:nvSpPr>
        <p:spPr/>
        <p:txBody>
          <a:bodyPr/>
          <a:lstStyle/>
          <a:p>
            <a:r>
              <a:rPr lang="da-DK" dirty="0"/>
              <a:t>Scenarier </a:t>
            </a:r>
          </a:p>
        </p:txBody>
      </p:sp>
      <p:sp>
        <p:nvSpPr>
          <p:cNvPr id="4" name="Pladsholder til tekst 3">
            <a:extLst>
              <a:ext uri="{FF2B5EF4-FFF2-40B4-BE49-F238E27FC236}">
                <a16:creationId xmlns:a16="http://schemas.microsoft.com/office/drawing/2014/main" id="{2227EE62-4805-481F-65E3-B41D44DFC76E}"/>
              </a:ext>
            </a:extLst>
          </p:cNvPr>
          <p:cNvSpPr>
            <a:spLocks noGrp="1"/>
          </p:cNvSpPr>
          <p:nvPr>
            <p:ph type="body" sz="quarter" idx="15"/>
          </p:nvPr>
        </p:nvSpPr>
        <p:spPr/>
        <p:txBody>
          <a:bodyPr/>
          <a:lstStyle/>
          <a:p>
            <a:r>
              <a:rPr lang="da-DK" sz="1000" b="0" u="none" dirty="0">
                <a:latin typeface="Neue Haas Grotesk Text Pro" panose="020B0504020202020204" pitchFamily="34" charset="0"/>
              </a:rPr>
              <a:t>Indberetning af træk og ydelser på passiv sag</a:t>
            </a:r>
          </a:p>
        </p:txBody>
      </p:sp>
      <p:sp>
        <p:nvSpPr>
          <p:cNvPr id="5" name="Pladsholder til tekst 4">
            <a:extLst>
              <a:ext uri="{FF2B5EF4-FFF2-40B4-BE49-F238E27FC236}">
                <a16:creationId xmlns:a16="http://schemas.microsoft.com/office/drawing/2014/main" id="{A0666A94-479A-A168-8A52-165CD4B965B8}"/>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819132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4D788-3DB9-F146-E00D-113D47BF7F23}"/>
              </a:ext>
            </a:extLst>
          </p:cNvPr>
          <p:cNvSpPr>
            <a:spLocks noGrp="1"/>
          </p:cNvSpPr>
          <p:nvPr>
            <p:ph type="title"/>
          </p:nvPr>
        </p:nvSpPr>
        <p:spPr/>
        <p:txBody>
          <a:bodyPr/>
          <a:lstStyle/>
          <a:p>
            <a:r>
              <a:rPr lang="da-DK" dirty="0"/>
              <a:t>Indberetning af træk og ydelser på passiv sag</a:t>
            </a:r>
          </a:p>
        </p:txBody>
      </p:sp>
      <p:sp>
        <p:nvSpPr>
          <p:cNvPr id="3" name="Pladsholder til tekst 2">
            <a:extLst>
              <a:ext uri="{FF2B5EF4-FFF2-40B4-BE49-F238E27FC236}">
                <a16:creationId xmlns:a16="http://schemas.microsoft.com/office/drawing/2014/main" id="{79033EEF-3594-7906-539D-815DE308733E}"/>
              </a:ext>
            </a:extLst>
          </p:cNvPr>
          <p:cNvSpPr>
            <a:spLocks noGrp="1"/>
          </p:cNvSpPr>
          <p:nvPr>
            <p:ph type="body" sz="quarter" idx="10"/>
          </p:nvPr>
        </p:nvSpPr>
        <p:spPr/>
        <p:txBody>
          <a:bodyPr/>
          <a:lstStyle/>
          <a:p>
            <a:r>
              <a:rPr lang="da-DK" dirty="0"/>
              <a:t>I Release 5.1 blev indført mulighed for at bevilge ydelser og træk tilbage i tid.</a:t>
            </a:r>
          </a:p>
          <a:p>
            <a:r>
              <a:rPr lang="da-DK" dirty="0"/>
              <a:t>Det har hidtil kun været muligt, hvis borger stadig er berettiget dags dato. Ikke hvis borger kun var berettiget i bevillingsperioden.</a:t>
            </a:r>
          </a:p>
          <a:p>
            <a:endParaRPr lang="da-DK" dirty="0"/>
          </a:p>
          <a:p>
            <a:endParaRPr lang="da-DK" dirty="0"/>
          </a:p>
          <a:p>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9B6C4306-4D8A-3580-25E6-B4423A05ED6E}"/>
              </a:ext>
            </a:extLst>
          </p:cNvPr>
          <p:cNvSpPr>
            <a:spLocks noGrp="1"/>
          </p:cNvSpPr>
          <p:nvPr>
            <p:ph type="body" sz="quarter" idx="11"/>
          </p:nvPr>
        </p:nvSpPr>
        <p:spPr/>
        <p:txBody>
          <a:bodyPr/>
          <a:lstStyle/>
          <a:p>
            <a:r>
              <a:rPr lang="da-DK" dirty="0"/>
              <a:t>Release 5.1 - maj 2024</a:t>
            </a:r>
          </a:p>
          <a:p>
            <a:endParaRPr lang="da-DK" dirty="0"/>
          </a:p>
        </p:txBody>
      </p:sp>
      <p:graphicFrame>
        <p:nvGraphicFramePr>
          <p:cNvPr id="12" name="Tabel 11">
            <a:extLst>
              <a:ext uri="{FF2B5EF4-FFF2-40B4-BE49-F238E27FC236}">
                <a16:creationId xmlns:a16="http://schemas.microsoft.com/office/drawing/2014/main" id="{B1776848-A19B-AFE7-44DC-898DC8F64A02}"/>
              </a:ext>
            </a:extLst>
          </p:cNvPr>
          <p:cNvGraphicFramePr>
            <a:graphicFrameLocks noGrp="1"/>
          </p:cNvGraphicFramePr>
          <p:nvPr/>
        </p:nvGraphicFramePr>
        <p:xfrm>
          <a:off x="755576" y="2822722"/>
          <a:ext cx="2958284" cy="548640"/>
        </p:xfrm>
        <a:graphic>
          <a:graphicData uri="http://schemas.openxmlformats.org/drawingml/2006/table">
            <a:tbl>
              <a:tblPr firstRow="1" bandRow="1">
                <a:tableStyleId>{5940675A-B579-460E-94D1-54222C63F5DA}</a:tableStyleId>
              </a:tblPr>
              <a:tblGrid>
                <a:gridCol w="1479142">
                  <a:extLst>
                    <a:ext uri="{9D8B030D-6E8A-4147-A177-3AD203B41FA5}">
                      <a16:colId xmlns:a16="http://schemas.microsoft.com/office/drawing/2014/main" val="2556021273"/>
                    </a:ext>
                  </a:extLst>
                </a:gridCol>
                <a:gridCol w="1479142">
                  <a:extLst>
                    <a:ext uri="{9D8B030D-6E8A-4147-A177-3AD203B41FA5}">
                      <a16:colId xmlns:a16="http://schemas.microsoft.com/office/drawing/2014/main" val="2009781228"/>
                    </a:ext>
                  </a:extLst>
                </a:gridCol>
              </a:tblGrid>
              <a:tr h="257379">
                <a:tc>
                  <a:txBody>
                    <a:bodyPr/>
                    <a:lstStyle/>
                    <a:p>
                      <a:r>
                        <a:rPr lang="da-DK" sz="1200" dirty="0"/>
                        <a:t>Ansøgning</a:t>
                      </a:r>
                    </a:p>
                  </a:txBody>
                  <a:tcPr/>
                </a:tc>
                <a:tc>
                  <a:txBody>
                    <a:bodyPr/>
                    <a:lstStyle/>
                    <a:p>
                      <a:r>
                        <a:rPr lang="da-DK" sz="1200" dirty="0"/>
                        <a:t>Tilkendelse</a:t>
                      </a:r>
                    </a:p>
                  </a:txBody>
                  <a:tcPr/>
                </a:tc>
                <a:extLst>
                  <a:ext uri="{0D108BD9-81ED-4DB2-BD59-A6C34878D82A}">
                    <a16:rowId xmlns:a16="http://schemas.microsoft.com/office/drawing/2014/main" val="502913587"/>
                  </a:ext>
                </a:extLst>
              </a:tr>
              <a:tr h="257379">
                <a:tc>
                  <a:txBody>
                    <a:bodyPr/>
                    <a:lstStyle/>
                    <a:p>
                      <a:r>
                        <a:rPr lang="da-DK" sz="1200" dirty="0"/>
                        <a:t>Berettiget</a:t>
                      </a:r>
                    </a:p>
                  </a:txBody>
                  <a:tcPr>
                    <a:solidFill>
                      <a:schemeClr val="accent3">
                        <a:lumMod val="50000"/>
                        <a:lumOff val="50000"/>
                      </a:schemeClr>
                    </a:solidFill>
                  </a:tcPr>
                </a:tc>
                <a:tc>
                  <a:txBody>
                    <a:bodyPr/>
                    <a:lstStyle/>
                    <a:p>
                      <a:r>
                        <a:rPr lang="da-DK" sz="1200" dirty="0"/>
                        <a:t>Ikke berettiget</a:t>
                      </a:r>
                    </a:p>
                  </a:txBody>
                  <a:tcPr>
                    <a:solidFill>
                      <a:schemeClr val="accent1">
                        <a:lumMod val="60000"/>
                        <a:lumOff val="40000"/>
                      </a:schemeClr>
                    </a:solidFill>
                  </a:tcPr>
                </a:tc>
                <a:extLst>
                  <a:ext uri="{0D108BD9-81ED-4DB2-BD59-A6C34878D82A}">
                    <a16:rowId xmlns:a16="http://schemas.microsoft.com/office/drawing/2014/main" val="1289536402"/>
                  </a:ext>
                </a:extLst>
              </a:tr>
            </a:tbl>
          </a:graphicData>
        </a:graphic>
      </p:graphicFrame>
      <p:sp>
        <p:nvSpPr>
          <p:cNvPr id="13" name="Pil: bøjet nedad 12">
            <a:extLst>
              <a:ext uri="{FF2B5EF4-FFF2-40B4-BE49-F238E27FC236}">
                <a16:creationId xmlns:a16="http://schemas.microsoft.com/office/drawing/2014/main" id="{799FA479-C790-0EB3-EE28-AFDB3985A403}"/>
              </a:ext>
            </a:extLst>
          </p:cNvPr>
          <p:cNvSpPr/>
          <p:nvPr/>
        </p:nvSpPr>
        <p:spPr>
          <a:xfrm flipH="1">
            <a:off x="1763688" y="2499742"/>
            <a:ext cx="733829" cy="299859"/>
          </a:xfrm>
          <a:prstGeom prst="curvedDownArrow">
            <a:avLst/>
          </a:prstGeom>
          <a:solidFill>
            <a:schemeClr val="accent3">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800" dirty="0">
              <a:solidFill>
                <a:schemeClr val="tx1"/>
              </a:solidFill>
              <a:latin typeface="Neue Haas Grotesk Text Pro" panose="020B0504020202020204" pitchFamily="34" charset="77"/>
              <a:cs typeface="Arial"/>
            </a:endParaRPr>
          </a:p>
        </p:txBody>
      </p:sp>
      <p:pic>
        <p:nvPicPr>
          <p:cNvPr id="18" name="Pladsholder til billede 17">
            <a:extLst>
              <a:ext uri="{FF2B5EF4-FFF2-40B4-BE49-F238E27FC236}">
                <a16:creationId xmlns:a16="http://schemas.microsoft.com/office/drawing/2014/main" id="{4AB82025-112C-A6A0-EFC7-00422423777E}"/>
              </a:ext>
            </a:extLst>
          </p:cNvPr>
          <p:cNvPicPr>
            <a:picLocks noGrp="1" noChangeAspect="1"/>
          </p:cNvPicPr>
          <p:nvPr>
            <p:ph type="pic" sz="quarter" idx="12"/>
          </p:nvPr>
        </p:nvPicPr>
        <p:blipFill>
          <a:blip r:embed="rId2"/>
          <a:srcRect t="17211" b="17211"/>
          <a:stretch/>
        </p:blipFill>
        <p:spPr>
          <a:xfrm>
            <a:off x="4572000" y="555625"/>
            <a:ext cx="4103688" cy="4032250"/>
          </a:xfrm>
        </p:spPr>
      </p:pic>
    </p:spTree>
    <p:extLst>
      <p:ext uri="{BB962C8B-B14F-4D97-AF65-F5344CB8AC3E}">
        <p14:creationId xmlns:p14="http://schemas.microsoft.com/office/powerpoint/2010/main" val="317458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2C030205-7225-5D9D-FB69-3A96B2D5B262}"/>
              </a:ext>
            </a:extLst>
          </p:cNvPr>
          <p:cNvPicPr>
            <a:picLocks noChangeAspect="1"/>
          </p:cNvPicPr>
          <p:nvPr/>
        </p:nvPicPr>
        <p:blipFill>
          <a:blip r:embed="rId2"/>
          <a:stretch>
            <a:fillRect/>
          </a:stretch>
        </p:blipFill>
        <p:spPr>
          <a:xfrm>
            <a:off x="4427984" y="555526"/>
            <a:ext cx="4572000" cy="1740282"/>
          </a:xfrm>
          <a:prstGeom prst="rect">
            <a:avLst/>
          </a:prstGeom>
        </p:spPr>
      </p:pic>
      <p:sp>
        <p:nvSpPr>
          <p:cNvPr id="2" name="Titel 1">
            <a:extLst>
              <a:ext uri="{FF2B5EF4-FFF2-40B4-BE49-F238E27FC236}">
                <a16:creationId xmlns:a16="http://schemas.microsoft.com/office/drawing/2014/main" id="{46E4D788-3DB9-F146-E00D-113D47BF7F23}"/>
              </a:ext>
            </a:extLst>
          </p:cNvPr>
          <p:cNvSpPr>
            <a:spLocks noGrp="1"/>
          </p:cNvSpPr>
          <p:nvPr>
            <p:ph type="title"/>
          </p:nvPr>
        </p:nvSpPr>
        <p:spPr/>
        <p:txBody>
          <a:bodyPr/>
          <a:lstStyle/>
          <a:p>
            <a:r>
              <a:rPr lang="da-DK" dirty="0"/>
              <a:t>Bevilling tilbage i tid</a:t>
            </a:r>
          </a:p>
        </p:txBody>
      </p:sp>
      <p:sp>
        <p:nvSpPr>
          <p:cNvPr id="3" name="Pladsholder til tekst 2">
            <a:extLst>
              <a:ext uri="{FF2B5EF4-FFF2-40B4-BE49-F238E27FC236}">
                <a16:creationId xmlns:a16="http://schemas.microsoft.com/office/drawing/2014/main" id="{79033EEF-3594-7906-539D-815DE308733E}"/>
              </a:ext>
            </a:extLst>
          </p:cNvPr>
          <p:cNvSpPr>
            <a:spLocks noGrp="1"/>
          </p:cNvSpPr>
          <p:nvPr>
            <p:ph type="body" sz="quarter" idx="10"/>
          </p:nvPr>
        </p:nvSpPr>
        <p:spPr/>
        <p:txBody>
          <a:bodyPr/>
          <a:lstStyle/>
          <a:p>
            <a:r>
              <a:rPr lang="da-DK" dirty="0"/>
              <a:t>Det har ført til en ny håndtering af bevillingsperioden.</a:t>
            </a:r>
          </a:p>
          <a:p>
            <a:pPr marL="171450" indent="-171450">
              <a:buFontTx/>
              <a:buChar char="-"/>
            </a:pPr>
            <a:r>
              <a:rPr lang="da-DK" dirty="0"/>
              <a:t>Man angiver den bevillingsperiode, som KP skal vurdere</a:t>
            </a:r>
          </a:p>
          <a:p>
            <a:pPr marL="171450" indent="-171450">
              <a:buFontTx/>
              <a:buChar char="-"/>
            </a:pPr>
            <a:r>
              <a:rPr lang="da-DK" dirty="0"/>
              <a:t>KP angiver om kravene er opfyldt på bevillingsstart- og slutdato</a:t>
            </a:r>
          </a:p>
          <a:p>
            <a:endParaRPr lang="da-DK" dirty="0"/>
          </a:p>
          <a:p>
            <a:endParaRPr lang="da-DK" dirty="0"/>
          </a:p>
          <a:p>
            <a:endParaRPr lang="da-DK" dirty="0"/>
          </a:p>
          <a:p>
            <a:endParaRPr lang="da-DK" dirty="0"/>
          </a:p>
          <a:p>
            <a:endParaRPr lang="da-DK" dirty="0"/>
          </a:p>
          <a:p>
            <a:endParaRPr lang="da-DK" dirty="0"/>
          </a:p>
          <a:p>
            <a:r>
              <a:rPr lang="da-DK" dirty="0"/>
              <a:t>Bevilling startdato        Bevilling slutdato</a:t>
            </a:r>
          </a:p>
        </p:txBody>
      </p:sp>
      <p:sp>
        <p:nvSpPr>
          <p:cNvPr id="4" name="Pladsholder til tekst 3">
            <a:extLst>
              <a:ext uri="{FF2B5EF4-FFF2-40B4-BE49-F238E27FC236}">
                <a16:creationId xmlns:a16="http://schemas.microsoft.com/office/drawing/2014/main" id="{9B6C4306-4D8A-3580-25E6-B4423A05ED6E}"/>
              </a:ext>
            </a:extLst>
          </p:cNvPr>
          <p:cNvSpPr>
            <a:spLocks noGrp="1"/>
          </p:cNvSpPr>
          <p:nvPr>
            <p:ph type="body" sz="quarter" idx="11"/>
          </p:nvPr>
        </p:nvSpPr>
        <p:spPr/>
        <p:txBody>
          <a:bodyPr/>
          <a:lstStyle/>
          <a:p>
            <a:r>
              <a:rPr lang="da-DK" dirty="0"/>
              <a:t>Release 5.1 - maj 2024</a:t>
            </a:r>
          </a:p>
          <a:p>
            <a:endParaRPr lang="da-DK" dirty="0"/>
          </a:p>
        </p:txBody>
      </p:sp>
      <p:pic>
        <p:nvPicPr>
          <p:cNvPr id="9" name="Billede 8">
            <a:extLst>
              <a:ext uri="{FF2B5EF4-FFF2-40B4-BE49-F238E27FC236}">
                <a16:creationId xmlns:a16="http://schemas.microsoft.com/office/drawing/2014/main" id="{37A9C2FC-06CA-F07F-48D0-2E2BE32C3C56}"/>
              </a:ext>
            </a:extLst>
          </p:cNvPr>
          <p:cNvPicPr>
            <a:picLocks noChangeAspect="1"/>
          </p:cNvPicPr>
          <p:nvPr/>
        </p:nvPicPr>
        <p:blipFill rotWithShape="1">
          <a:blip r:embed="rId3"/>
          <a:srcRect b="33347"/>
          <a:stretch/>
        </p:blipFill>
        <p:spPr>
          <a:xfrm>
            <a:off x="4427984" y="2529021"/>
            <a:ext cx="4572000" cy="792089"/>
          </a:xfrm>
          <a:prstGeom prst="rect">
            <a:avLst/>
          </a:prstGeom>
        </p:spPr>
      </p:pic>
      <p:graphicFrame>
        <p:nvGraphicFramePr>
          <p:cNvPr id="12" name="Tabel 11">
            <a:extLst>
              <a:ext uri="{FF2B5EF4-FFF2-40B4-BE49-F238E27FC236}">
                <a16:creationId xmlns:a16="http://schemas.microsoft.com/office/drawing/2014/main" id="{B1776848-A19B-AFE7-44DC-898DC8F64A02}"/>
              </a:ext>
            </a:extLst>
          </p:cNvPr>
          <p:cNvGraphicFramePr>
            <a:graphicFrameLocks noGrp="1"/>
          </p:cNvGraphicFramePr>
          <p:nvPr/>
        </p:nvGraphicFramePr>
        <p:xfrm>
          <a:off x="683568" y="3186849"/>
          <a:ext cx="2958284" cy="548640"/>
        </p:xfrm>
        <a:graphic>
          <a:graphicData uri="http://schemas.openxmlformats.org/drawingml/2006/table">
            <a:tbl>
              <a:tblPr firstRow="1" bandRow="1">
                <a:tableStyleId>{5940675A-B579-460E-94D1-54222C63F5DA}</a:tableStyleId>
              </a:tblPr>
              <a:tblGrid>
                <a:gridCol w="1479142">
                  <a:extLst>
                    <a:ext uri="{9D8B030D-6E8A-4147-A177-3AD203B41FA5}">
                      <a16:colId xmlns:a16="http://schemas.microsoft.com/office/drawing/2014/main" val="2556021273"/>
                    </a:ext>
                  </a:extLst>
                </a:gridCol>
                <a:gridCol w="1479142">
                  <a:extLst>
                    <a:ext uri="{9D8B030D-6E8A-4147-A177-3AD203B41FA5}">
                      <a16:colId xmlns:a16="http://schemas.microsoft.com/office/drawing/2014/main" val="2009781228"/>
                    </a:ext>
                  </a:extLst>
                </a:gridCol>
              </a:tblGrid>
              <a:tr h="257379">
                <a:tc>
                  <a:txBody>
                    <a:bodyPr/>
                    <a:lstStyle/>
                    <a:p>
                      <a:r>
                        <a:rPr lang="da-DK" sz="1200" dirty="0"/>
                        <a:t>Ansøgning</a:t>
                      </a:r>
                    </a:p>
                  </a:txBody>
                  <a:tcPr/>
                </a:tc>
                <a:tc>
                  <a:txBody>
                    <a:bodyPr/>
                    <a:lstStyle/>
                    <a:p>
                      <a:r>
                        <a:rPr lang="da-DK" sz="1200" dirty="0"/>
                        <a:t>Tilkendelse</a:t>
                      </a:r>
                    </a:p>
                  </a:txBody>
                  <a:tcPr/>
                </a:tc>
                <a:extLst>
                  <a:ext uri="{0D108BD9-81ED-4DB2-BD59-A6C34878D82A}">
                    <a16:rowId xmlns:a16="http://schemas.microsoft.com/office/drawing/2014/main" val="502913587"/>
                  </a:ext>
                </a:extLst>
              </a:tr>
              <a:tr h="257379">
                <a:tc>
                  <a:txBody>
                    <a:bodyPr/>
                    <a:lstStyle/>
                    <a:p>
                      <a:r>
                        <a:rPr lang="da-DK" sz="1200" dirty="0"/>
                        <a:t>Berettiget</a:t>
                      </a:r>
                    </a:p>
                  </a:txBody>
                  <a:tcPr>
                    <a:solidFill>
                      <a:schemeClr val="accent3">
                        <a:lumMod val="50000"/>
                        <a:lumOff val="50000"/>
                      </a:schemeClr>
                    </a:solidFill>
                  </a:tcPr>
                </a:tc>
                <a:tc>
                  <a:txBody>
                    <a:bodyPr/>
                    <a:lstStyle/>
                    <a:p>
                      <a:r>
                        <a:rPr lang="da-DK" sz="1200" dirty="0"/>
                        <a:t>Ikke berettiget</a:t>
                      </a:r>
                    </a:p>
                  </a:txBody>
                  <a:tcPr>
                    <a:solidFill>
                      <a:schemeClr val="accent1">
                        <a:lumMod val="60000"/>
                        <a:lumOff val="40000"/>
                      </a:schemeClr>
                    </a:solidFill>
                  </a:tcPr>
                </a:tc>
                <a:extLst>
                  <a:ext uri="{0D108BD9-81ED-4DB2-BD59-A6C34878D82A}">
                    <a16:rowId xmlns:a16="http://schemas.microsoft.com/office/drawing/2014/main" val="1289536402"/>
                  </a:ext>
                </a:extLst>
              </a:tr>
            </a:tbl>
          </a:graphicData>
        </a:graphic>
      </p:graphicFrame>
      <p:sp>
        <p:nvSpPr>
          <p:cNvPr id="13" name="Pil: bøjet nedad 12">
            <a:extLst>
              <a:ext uri="{FF2B5EF4-FFF2-40B4-BE49-F238E27FC236}">
                <a16:creationId xmlns:a16="http://schemas.microsoft.com/office/drawing/2014/main" id="{799FA479-C790-0EB3-EE28-AFDB3985A403}"/>
              </a:ext>
            </a:extLst>
          </p:cNvPr>
          <p:cNvSpPr/>
          <p:nvPr/>
        </p:nvSpPr>
        <p:spPr>
          <a:xfrm flipH="1">
            <a:off x="1691680" y="2863869"/>
            <a:ext cx="733829" cy="299859"/>
          </a:xfrm>
          <a:prstGeom prst="curvedDownArrow">
            <a:avLst/>
          </a:prstGeom>
          <a:solidFill>
            <a:schemeClr val="accent3">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800" dirty="0">
              <a:solidFill>
                <a:schemeClr val="tx1"/>
              </a:solidFill>
              <a:latin typeface="Neue Haas Grotesk Text Pro" panose="020B0504020202020204" pitchFamily="34" charset="77"/>
              <a:cs typeface="Arial"/>
            </a:endParaRPr>
          </a:p>
        </p:txBody>
      </p:sp>
      <p:cxnSp>
        <p:nvCxnSpPr>
          <p:cNvPr id="6" name="Lige forbindelse 5">
            <a:extLst>
              <a:ext uri="{FF2B5EF4-FFF2-40B4-BE49-F238E27FC236}">
                <a16:creationId xmlns:a16="http://schemas.microsoft.com/office/drawing/2014/main" id="{9672B2B5-F40A-204C-0886-1E170FC2A915}"/>
              </a:ext>
            </a:extLst>
          </p:cNvPr>
          <p:cNvCxnSpPr/>
          <p:nvPr/>
        </p:nvCxnSpPr>
        <p:spPr bwMode="auto">
          <a:xfrm flipV="1">
            <a:off x="1475656" y="3651871"/>
            <a:ext cx="115271" cy="576063"/>
          </a:xfrm>
          <a:prstGeom prst="line">
            <a:avLst/>
          </a:prstGeom>
          <a:noFill/>
          <a:ln w="9525" algn="ctr">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7" name="Lige forbindelse 6">
            <a:extLst>
              <a:ext uri="{FF2B5EF4-FFF2-40B4-BE49-F238E27FC236}">
                <a16:creationId xmlns:a16="http://schemas.microsoft.com/office/drawing/2014/main" id="{FD670926-FBFF-CC65-9A45-270CA903F1D0}"/>
              </a:ext>
            </a:extLst>
          </p:cNvPr>
          <p:cNvCxnSpPr>
            <a:cxnSpLocks/>
          </p:cNvCxnSpPr>
          <p:nvPr/>
        </p:nvCxnSpPr>
        <p:spPr bwMode="auto">
          <a:xfrm flipH="1" flipV="1">
            <a:off x="1936449" y="3651871"/>
            <a:ext cx="43263" cy="576063"/>
          </a:xfrm>
          <a:prstGeom prst="line">
            <a:avLst/>
          </a:prstGeom>
          <a:noFill/>
          <a:ln w="9525" algn="ctr">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cxnSp>
      <p:pic>
        <p:nvPicPr>
          <p:cNvPr id="14" name="Billede 13">
            <a:extLst>
              <a:ext uri="{FF2B5EF4-FFF2-40B4-BE49-F238E27FC236}">
                <a16:creationId xmlns:a16="http://schemas.microsoft.com/office/drawing/2014/main" id="{A29137AF-9A2E-5B8E-1206-700D7C7A350D}"/>
              </a:ext>
            </a:extLst>
          </p:cNvPr>
          <p:cNvPicPr>
            <a:picLocks noChangeAspect="1"/>
          </p:cNvPicPr>
          <p:nvPr/>
        </p:nvPicPr>
        <p:blipFill rotWithShape="1">
          <a:blip r:embed="rId4"/>
          <a:srcRect t="-1968" b="33365"/>
          <a:stretch/>
        </p:blipFill>
        <p:spPr>
          <a:xfrm>
            <a:off x="4427984" y="3537132"/>
            <a:ext cx="4572000" cy="1554897"/>
          </a:xfrm>
          <a:prstGeom prst="rect">
            <a:avLst/>
          </a:prstGeom>
        </p:spPr>
      </p:pic>
    </p:spTree>
    <p:extLst>
      <p:ext uri="{BB962C8B-B14F-4D97-AF65-F5344CB8AC3E}">
        <p14:creationId xmlns:p14="http://schemas.microsoft.com/office/powerpoint/2010/main" val="1343474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96CF2-2366-08C4-4EC6-EF306629371B}"/>
              </a:ext>
            </a:extLst>
          </p:cNvPr>
          <p:cNvSpPr>
            <a:spLocks noGrp="1"/>
          </p:cNvSpPr>
          <p:nvPr>
            <p:ph type="title"/>
          </p:nvPr>
        </p:nvSpPr>
        <p:spPr/>
        <p:txBody>
          <a:bodyPr/>
          <a:lstStyle/>
          <a:p>
            <a:r>
              <a:rPr lang="da-DK" dirty="0"/>
              <a:t>Bevilling tilbage i tid - eksempel</a:t>
            </a:r>
          </a:p>
        </p:txBody>
      </p:sp>
      <p:sp>
        <p:nvSpPr>
          <p:cNvPr id="3" name="Pladsholder til tekst 2">
            <a:extLst>
              <a:ext uri="{FF2B5EF4-FFF2-40B4-BE49-F238E27FC236}">
                <a16:creationId xmlns:a16="http://schemas.microsoft.com/office/drawing/2014/main" id="{235A5D7C-7731-2C00-80B8-D34AFA482544}"/>
              </a:ext>
            </a:extLst>
          </p:cNvPr>
          <p:cNvSpPr>
            <a:spLocks noGrp="1"/>
          </p:cNvSpPr>
          <p:nvPr>
            <p:ph type="body" sz="quarter" idx="10"/>
          </p:nvPr>
        </p:nvSpPr>
        <p:spPr/>
        <p:txBody>
          <a:bodyPr/>
          <a:lstStyle/>
          <a:p>
            <a:r>
              <a:rPr lang="da-DK" dirty="0"/>
              <a:t>Borger ansøger om helbredstillægskort d.10. december 2023</a:t>
            </a:r>
          </a:p>
          <a:p>
            <a:pPr lvl="2"/>
            <a:r>
              <a:rPr lang="da-DK" dirty="0"/>
              <a:t>Tillægsprocent i 2023 er 100%</a:t>
            </a:r>
          </a:p>
          <a:p>
            <a:pPr lvl="2"/>
            <a:r>
              <a:rPr lang="da-DK" dirty="0"/>
              <a:t>Formue er ikke aktuel</a:t>
            </a:r>
          </a:p>
          <a:p>
            <a:endParaRPr lang="da-DK" dirty="0"/>
          </a:p>
          <a:p>
            <a:r>
              <a:rPr lang="da-DK" dirty="0"/>
              <a:t>2. januar 2024 modtages formue fra UDK pr. 10. december 2023</a:t>
            </a:r>
          </a:p>
          <a:p>
            <a:pPr lvl="2"/>
            <a:r>
              <a:rPr lang="da-DK" dirty="0"/>
              <a:t>Formue er under formuegrænsen</a:t>
            </a:r>
          </a:p>
          <a:p>
            <a:pPr lvl="2"/>
            <a:r>
              <a:rPr lang="da-DK" dirty="0"/>
              <a:t>Tillægsprocenten for 2024 er 0%</a:t>
            </a:r>
          </a:p>
          <a:p>
            <a:pPr lvl="2"/>
            <a:endParaRPr lang="da-DK" dirty="0"/>
          </a:p>
          <a:p>
            <a:r>
              <a:rPr lang="da-DK" dirty="0"/>
              <a:t>Helbredstillægskort for 2023 bevilges</a:t>
            </a:r>
          </a:p>
          <a:p>
            <a:pPr lvl="2"/>
            <a:r>
              <a:rPr lang="da-DK" dirty="0"/>
              <a:t>Alm. helbredstillæg kan ydes i perioden 10.-31. december 2023</a:t>
            </a:r>
          </a:p>
          <a:p>
            <a:pPr lvl="2"/>
            <a:endParaRPr lang="da-DK" dirty="0"/>
          </a:p>
          <a:p>
            <a:endParaRPr lang="da-DK" dirty="0"/>
          </a:p>
          <a:p>
            <a:pPr lvl="2"/>
            <a:endParaRPr lang="da-DK" dirty="0"/>
          </a:p>
          <a:p>
            <a:endParaRPr lang="da-DK" dirty="0"/>
          </a:p>
        </p:txBody>
      </p:sp>
      <p:sp>
        <p:nvSpPr>
          <p:cNvPr id="4" name="Pladsholder til tekst 3">
            <a:extLst>
              <a:ext uri="{FF2B5EF4-FFF2-40B4-BE49-F238E27FC236}">
                <a16:creationId xmlns:a16="http://schemas.microsoft.com/office/drawing/2014/main" id="{4D6DBDA3-152D-DC17-2E01-E4209C3E3FFC}"/>
              </a:ext>
            </a:extLst>
          </p:cNvPr>
          <p:cNvSpPr>
            <a:spLocks noGrp="1"/>
          </p:cNvSpPr>
          <p:nvPr>
            <p:ph type="body" sz="quarter" idx="11"/>
          </p:nvPr>
        </p:nvSpPr>
        <p:spPr/>
        <p:txBody>
          <a:bodyPr/>
          <a:lstStyle/>
          <a:p>
            <a:r>
              <a:rPr lang="da-DK" dirty="0"/>
              <a:t>Release 5.1 - maj 2024</a:t>
            </a:r>
          </a:p>
        </p:txBody>
      </p:sp>
      <p:graphicFrame>
        <p:nvGraphicFramePr>
          <p:cNvPr id="9" name="Tabel 8">
            <a:extLst>
              <a:ext uri="{FF2B5EF4-FFF2-40B4-BE49-F238E27FC236}">
                <a16:creationId xmlns:a16="http://schemas.microsoft.com/office/drawing/2014/main" id="{142A84CF-838E-7289-FDE4-D6AAA8A7230C}"/>
              </a:ext>
            </a:extLst>
          </p:cNvPr>
          <p:cNvGraphicFramePr>
            <a:graphicFrameLocks noGrp="1"/>
          </p:cNvGraphicFramePr>
          <p:nvPr/>
        </p:nvGraphicFramePr>
        <p:xfrm>
          <a:off x="5803321" y="555625"/>
          <a:ext cx="2958284" cy="548640"/>
        </p:xfrm>
        <a:graphic>
          <a:graphicData uri="http://schemas.openxmlformats.org/drawingml/2006/table">
            <a:tbl>
              <a:tblPr firstRow="1" bandRow="1">
                <a:tableStyleId>{5940675A-B579-460E-94D1-54222C63F5DA}</a:tableStyleId>
              </a:tblPr>
              <a:tblGrid>
                <a:gridCol w="1479142">
                  <a:extLst>
                    <a:ext uri="{9D8B030D-6E8A-4147-A177-3AD203B41FA5}">
                      <a16:colId xmlns:a16="http://schemas.microsoft.com/office/drawing/2014/main" val="2556021273"/>
                    </a:ext>
                  </a:extLst>
                </a:gridCol>
                <a:gridCol w="1479142">
                  <a:extLst>
                    <a:ext uri="{9D8B030D-6E8A-4147-A177-3AD203B41FA5}">
                      <a16:colId xmlns:a16="http://schemas.microsoft.com/office/drawing/2014/main" val="2009781228"/>
                    </a:ext>
                  </a:extLst>
                </a:gridCol>
              </a:tblGrid>
              <a:tr h="257379">
                <a:tc>
                  <a:txBody>
                    <a:bodyPr/>
                    <a:lstStyle/>
                    <a:p>
                      <a:r>
                        <a:rPr lang="da-DK" sz="1200" dirty="0"/>
                        <a:t>Ansøgning</a:t>
                      </a:r>
                    </a:p>
                  </a:txBody>
                  <a:tcPr/>
                </a:tc>
                <a:tc>
                  <a:txBody>
                    <a:bodyPr/>
                    <a:lstStyle/>
                    <a:p>
                      <a:r>
                        <a:rPr lang="da-DK" sz="1200" dirty="0"/>
                        <a:t>Tilkendelse</a:t>
                      </a:r>
                    </a:p>
                  </a:txBody>
                  <a:tcPr/>
                </a:tc>
                <a:extLst>
                  <a:ext uri="{0D108BD9-81ED-4DB2-BD59-A6C34878D82A}">
                    <a16:rowId xmlns:a16="http://schemas.microsoft.com/office/drawing/2014/main" val="502913587"/>
                  </a:ext>
                </a:extLst>
              </a:tr>
              <a:tr h="257379">
                <a:tc>
                  <a:txBody>
                    <a:bodyPr/>
                    <a:lstStyle/>
                    <a:p>
                      <a:r>
                        <a:rPr lang="da-DK" sz="1200" dirty="0"/>
                        <a:t>Berettiget</a:t>
                      </a:r>
                    </a:p>
                  </a:txBody>
                  <a:tcPr>
                    <a:solidFill>
                      <a:schemeClr val="accent3">
                        <a:lumMod val="50000"/>
                        <a:lumOff val="50000"/>
                      </a:schemeClr>
                    </a:solidFill>
                  </a:tcPr>
                </a:tc>
                <a:tc>
                  <a:txBody>
                    <a:bodyPr/>
                    <a:lstStyle/>
                    <a:p>
                      <a:r>
                        <a:rPr lang="da-DK" sz="1200" dirty="0"/>
                        <a:t>Ikke berettiget</a:t>
                      </a:r>
                    </a:p>
                  </a:txBody>
                  <a:tcPr>
                    <a:solidFill>
                      <a:schemeClr val="accent1">
                        <a:lumMod val="60000"/>
                        <a:lumOff val="40000"/>
                      </a:schemeClr>
                    </a:solidFill>
                  </a:tcPr>
                </a:tc>
                <a:extLst>
                  <a:ext uri="{0D108BD9-81ED-4DB2-BD59-A6C34878D82A}">
                    <a16:rowId xmlns:a16="http://schemas.microsoft.com/office/drawing/2014/main" val="1289536402"/>
                  </a:ext>
                </a:extLst>
              </a:tr>
            </a:tbl>
          </a:graphicData>
        </a:graphic>
      </p:graphicFrame>
      <p:sp>
        <p:nvSpPr>
          <p:cNvPr id="10" name="Pil: bøjet nedad 9">
            <a:extLst>
              <a:ext uri="{FF2B5EF4-FFF2-40B4-BE49-F238E27FC236}">
                <a16:creationId xmlns:a16="http://schemas.microsoft.com/office/drawing/2014/main" id="{D414AAFE-AA1E-E9E1-F170-876D0B7BD5C7}"/>
              </a:ext>
            </a:extLst>
          </p:cNvPr>
          <p:cNvSpPr/>
          <p:nvPr/>
        </p:nvSpPr>
        <p:spPr>
          <a:xfrm flipH="1">
            <a:off x="6811433" y="232645"/>
            <a:ext cx="733829" cy="299859"/>
          </a:xfrm>
          <a:prstGeom prst="curvedDownArrow">
            <a:avLst/>
          </a:prstGeom>
          <a:solidFill>
            <a:schemeClr val="accent3">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800" dirty="0">
              <a:solidFill>
                <a:schemeClr val="tx1"/>
              </a:solidFill>
              <a:latin typeface="Neue Haas Grotesk Text Pro" panose="020B0504020202020204" pitchFamily="34" charset="77"/>
              <a:cs typeface="Arial"/>
            </a:endParaRPr>
          </a:p>
        </p:txBody>
      </p:sp>
      <p:graphicFrame>
        <p:nvGraphicFramePr>
          <p:cNvPr id="11" name="Tabel 10">
            <a:extLst>
              <a:ext uri="{FF2B5EF4-FFF2-40B4-BE49-F238E27FC236}">
                <a16:creationId xmlns:a16="http://schemas.microsoft.com/office/drawing/2014/main" id="{7C4B5897-D3AA-F1F0-D0C4-140CFC22B5B0}"/>
              </a:ext>
            </a:extLst>
          </p:cNvPr>
          <p:cNvGraphicFramePr>
            <a:graphicFrameLocks noGrp="1"/>
          </p:cNvGraphicFramePr>
          <p:nvPr/>
        </p:nvGraphicFramePr>
        <p:xfrm>
          <a:off x="755576" y="3939902"/>
          <a:ext cx="2736306" cy="694401"/>
        </p:xfrm>
        <a:graphic>
          <a:graphicData uri="http://schemas.openxmlformats.org/drawingml/2006/table">
            <a:tbl>
              <a:tblPr firstRow="1" bandRow="1">
                <a:tableStyleId>{5940675A-B579-460E-94D1-54222C63F5DA}</a:tableStyleId>
              </a:tblPr>
              <a:tblGrid>
                <a:gridCol w="1368153">
                  <a:extLst>
                    <a:ext uri="{9D8B030D-6E8A-4147-A177-3AD203B41FA5}">
                      <a16:colId xmlns:a16="http://schemas.microsoft.com/office/drawing/2014/main" val="2556021273"/>
                    </a:ext>
                  </a:extLst>
                </a:gridCol>
                <a:gridCol w="1368153">
                  <a:extLst>
                    <a:ext uri="{9D8B030D-6E8A-4147-A177-3AD203B41FA5}">
                      <a16:colId xmlns:a16="http://schemas.microsoft.com/office/drawing/2014/main" val="2009781228"/>
                    </a:ext>
                  </a:extLst>
                </a:gridCol>
              </a:tblGrid>
              <a:tr h="169431">
                <a:tc>
                  <a:txBody>
                    <a:bodyPr/>
                    <a:lstStyle/>
                    <a:p>
                      <a:pPr algn="ctr"/>
                      <a:r>
                        <a:rPr lang="da-DK" sz="900" dirty="0"/>
                        <a:t>2023</a:t>
                      </a:r>
                    </a:p>
                  </a:txBody>
                  <a:tcPr/>
                </a:tc>
                <a:tc>
                  <a:txBody>
                    <a:bodyPr/>
                    <a:lstStyle/>
                    <a:p>
                      <a:pPr algn="ctr"/>
                      <a:r>
                        <a:rPr lang="da-DK" sz="900" dirty="0"/>
                        <a:t>2024</a:t>
                      </a:r>
                    </a:p>
                  </a:txBody>
                  <a:tcPr>
                    <a:solidFill>
                      <a:schemeClr val="bg1"/>
                    </a:solidFill>
                  </a:tcPr>
                </a:tc>
                <a:extLst>
                  <a:ext uri="{0D108BD9-81ED-4DB2-BD59-A6C34878D82A}">
                    <a16:rowId xmlns:a16="http://schemas.microsoft.com/office/drawing/2014/main" val="502913587"/>
                  </a:ext>
                </a:extLst>
              </a:tr>
              <a:tr h="169431">
                <a:tc>
                  <a:txBody>
                    <a:bodyPr/>
                    <a:lstStyle/>
                    <a:p>
                      <a:r>
                        <a:rPr lang="da-DK" sz="900" dirty="0"/>
                        <a:t>Formue OK</a:t>
                      </a:r>
                    </a:p>
                  </a:txBody>
                  <a:tcPr>
                    <a:solidFill>
                      <a:schemeClr val="accent3">
                        <a:lumMod val="50000"/>
                        <a:lumOff val="50000"/>
                      </a:schemeClr>
                    </a:solidFill>
                  </a:tcPr>
                </a:tc>
                <a:tc>
                  <a:txBody>
                    <a:bodyPr/>
                    <a:lstStyle/>
                    <a:p>
                      <a:endParaRPr lang="da-DK" sz="900" dirty="0"/>
                    </a:p>
                  </a:txBody>
                  <a:tcPr>
                    <a:solidFill>
                      <a:schemeClr val="bg1"/>
                    </a:solidFill>
                  </a:tcPr>
                </a:tc>
                <a:extLst>
                  <a:ext uri="{0D108BD9-81ED-4DB2-BD59-A6C34878D82A}">
                    <a16:rowId xmlns:a16="http://schemas.microsoft.com/office/drawing/2014/main" val="1289536402"/>
                  </a:ext>
                </a:extLst>
              </a:tr>
              <a:tr h="237201">
                <a:tc>
                  <a:txBody>
                    <a:bodyPr/>
                    <a:lstStyle/>
                    <a:p>
                      <a:r>
                        <a:rPr lang="da-DK" sz="900" dirty="0"/>
                        <a:t>Tillægsprocent OK</a:t>
                      </a:r>
                    </a:p>
                  </a:txBody>
                  <a:tcPr>
                    <a:solidFill>
                      <a:srgbClr val="6EBFA1"/>
                    </a:solidFill>
                  </a:tcPr>
                </a:tc>
                <a:tc>
                  <a:txBody>
                    <a:bodyPr/>
                    <a:lstStyle/>
                    <a:p>
                      <a:r>
                        <a:rPr lang="da-DK" sz="900" dirty="0"/>
                        <a:t>Tillægsprocent ikke OK</a:t>
                      </a:r>
                    </a:p>
                  </a:txBody>
                  <a:tcPr>
                    <a:solidFill>
                      <a:srgbClr val="FC607D"/>
                    </a:solidFill>
                  </a:tcPr>
                </a:tc>
                <a:extLst>
                  <a:ext uri="{0D108BD9-81ED-4DB2-BD59-A6C34878D82A}">
                    <a16:rowId xmlns:a16="http://schemas.microsoft.com/office/drawing/2014/main" val="2396393293"/>
                  </a:ext>
                </a:extLst>
              </a:tr>
            </a:tbl>
          </a:graphicData>
        </a:graphic>
      </p:graphicFrame>
      <p:sp>
        <p:nvSpPr>
          <p:cNvPr id="12" name="Billedforklaring: streg 11">
            <a:extLst>
              <a:ext uri="{FF2B5EF4-FFF2-40B4-BE49-F238E27FC236}">
                <a16:creationId xmlns:a16="http://schemas.microsoft.com/office/drawing/2014/main" id="{DF18A1D6-016E-B158-4BFE-F2EFAB992E0A}"/>
              </a:ext>
            </a:extLst>
          </p:cNvPr>
          <p:cNvSpPr/>
          <p:nvPr/>
        </p:nvSpPr>
        <p:spPr>
          <a:xfrm>
            <a:off x="5803321" y="3291830"/>
            <a:ext cx="1648999" cy="432048"/>
          </a:xfrm>
          <a:prstGeom prst="borderCallout1">
            <a:avLst>
              <a:gd name="adj1" fmla="val 20680"/>
              <a:gd name="adj2" fmla="val -35"/>
              <a:gd name="adj3" fmla="val 93845"/>
              <a:gd name="adj4" fmla="val -70445"/>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Borger får adgang til sin berettigede ydelse</a:t>
            </a:r>
          </a:p>
        </p:txBody>
      </p:sp>
    </p:spTree>
    <p:extLst>
      <p:ext uri="{BB962C8B-B14F-4D97-AF65-F5344CB8AC3E}">
        <p14:creationId xmlns:p14="http://schemas.microsoft.com/office/powerpoint/2010/main" val="2965395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96CF2-2366-08C4-4EC6-EF306629371B}"/>
              </a:ext>
            </a:extLst>
          </p:cNvPr>
          <p:cNvSpPr>
            <a:spLocks noGrp="1"/>
          </p:cNvSpPr>
          <p:nvPr>
            <p:ph type="title"/>
          </p:nvPr>
        </p:nvSpPr>
        <p:spPr/>
        <p:txBody>
          <a:bodyPr/>
          <a:lstStyle/>
          <a:p>
            <a:r>
              <a:rPr lang="da-DK" dirty="0"/>
              <a:t>Træk tilbage i tid - eksempel</a:t>
            </a:r>
          </a:p>
        </p:txBody>
      </p:sp>
      <p:sp>
        <p:nvSpPr>
          <p:cNvPr id="3" name="Pladsholder til tekst 2">
            <a:extLst>
              <a:ext uri="{FF2B5EF4-FFF2-40B4-BE49-F238E27FC236}">
                <a16:creationId xmlns:a16="http://schemas.microsoft.com/office/drawing/2014/main" id="{235A5D7C-7731-2C00-80B8-D34AFA482544}"/>
              </a:ext>
            </a:extLst>
          </p:cNvPr>
          <p:cNvSpPr>
            <a:spLocks noGrp="1"/>
          </p:cNvSpPr>
          <p:nvPr>
            <p:ph type="body" sz="quarter" idx="10"/>
          </p:nvPr>
        </p:nvSpPr>
        <p:spPr/>
        <p:txBody>
          <a:bodyPr/>
          <a:lstStyle/>
          <a:p>
            <a:r>
              <a:rPr lang="da-DK" dirty="0"/>
              <a:t>Borger afgår ved døden d. 10. juni 2024</a:t>
            </a:r>
          </a:p>
          <a:p>
            <a:pPr lvl="2"/>
            <a:r>
              <a:rPr lang="da-DK" dirty="0"/>
              <a:t>Sag og bevilling om servicetræk for madordning afsluttes</a:t>
            </a:r>
          </a:p>
          <a:p>
            <a:pPr lvl="2"/>
            <a:endParaRPr lang="da-DK" dirty="0"/>
          </a:p>
          <a:p>
            <a:r>
              <a:rPr lang="da-DK" dirty="0"/>
              <a:t>Der modtages oplysninger om brug af madordning i maj 2024</a:t>
            </a:r>
          </a:p>
          <a:p>
            <a:pPr lvl="2"/>
            <a:r>
              <a:rPr lang="da-DK" dirty="0"/>
              <a:t>Kan modtages i Opret træk/Masseindberetning/Trækfil</a:t>
            </a:r>
          </a:p>
          <a:p>
            <a:endParaRPr lang="da-DK" dirty="0"/>
          </a:p>
          <a:p>
            <a:r>
              <a:rPr lang="da-DK" dirty="0"/>
              <a:t>Træk for maj 2024 registreres i systemet</a:t>
            </a:r>
          </a:p>
          <a:p>
            <a:pPr lvl="2"/>
            <a:r>
              <a:rPr lang="da-DK" dirty="0"/>
              <a:t>Trækket afvises af UDK ved månedskørslen</a:t>
            </a:r>
          </a:p>
          <a:p>
            <a:pPr lvl="2"/>
            <a:r>
              <a:rPr lang="da-DK" dirty="0"/>
              <a:t>Beløbet krediteres på driftskontoen og debiteres på kontantliste-mellemregning</a:t>
            </a:r>
          </a:p>
          <a:p>
            <a:pPr lvl="2"/>
            <a:r>
              <a:rPr lang="da-DK" dirty="0"/>
              <a:t>Trækket vises på Udbetalings-fanen som afvist</a:t>
            </a:r>
          </a:p>
          <a:p>
            <a:pPr lvl="2"/>
            <a:endParaRPr lang="da-DK" dirty="0"/>
          </a:p>
          <a:p>
            <a:endParaRPr lang="da-DK" dirty="0"/>
          </a:p>
        </p:txBody>
      </p:sp>
      <p:sp>
        <p:nvSpPr>
          <p:cNvPr id="4" name="Pladsholder til tekst 3">
            <a:extLst>
              <a:ext uri="{FF2B5EF4-FFF2-40B4-BE49-F238E27FC236}">
                <a16:creationId xmlns:a16="http://schemas.microsoft.com/office/drawing/2014/main" id="{4D6DBDA3-152D-DC17-2E01-E4209C3E3FFC}"/>
              </a:ext>
            </a:extLst>
          </p:cNvPr>
          <p:cNvSpPr>
            <a:spLocks noGrp="1"/>
          </p:cNvSpPr>
          <p:nvPr>
            <p:ph type="body" sz="quarter" idx="11"/>
          </p:nvPr>
        </p:nvSpPr>
        <p:spPr/>
        <p:txBody>
          <a:bodyPr/>
          <a:lstStyle/>
          <a:p>
            <a:r>
              <a:rPr lang="da-DK" dirty="0"/>
              <a:t>Release 5.1 - maj 2024</a:t>
            </a:r>
          </a:p>
        </p:txBody>
      </p:sp>
      <p:graphicFrame>
        <p:nvGraphicFramePr>
          <p:cNvPr id="5" name="Tabel 4">
            <a:extLst>
              <a:ext uri="{FF2B5EF4-FFF2-40B4-BE49-F238E27FC236}">
                <a16:creationId xmlns:a16="http://schemas.microsoft.com/office/drawing/2014/main" id="{E6E4DB66-34FF-60EE-219C-817971EF1530}"/>
              </a:ext>
            </a:extLst>
          </p:cNvPr>
          <p:cNvGraphicFramePr>
            <a:graphicFrameLocks noGrp="1"/>
          </p:cNvGraphicFramePr>
          <p:nvPr/>
        </p:nvGraphicFramePr>
        <p:xfrm>
          <a:off x="5803321" y="555625"/>
          <a:ext cx="2958284" cy="548640"/>
        </p:xfrm>
        <a:graphic>
          <a:graphicData uri="http://schemas.openxmlformats.org/drawingml/2006/table">
            <a:tbl>
              <a:tblPr firstRow="1" bandRow="1">
                <a:tableStyleId>{5940675A-B579-460E-94D1-54222C63F5DA}</a:tableStyleId>
              </a:tblPr>
              <a:tblGrid>
                <a:gridCol w="1479142">
                  <a:extLst>
                    <a:ext uri="{9D8B030D-6E8A-4147-A177-3AD203B41FA5}">
                      <a16:colId xmlns:a16="http://schemas.microsoft.com/office/drawing/2014/main" val="2556021273"/>
                    </a:ext>
                  </a:extLst>
                </a:gridCol>
                <a:gridCol w="1479142">
                  <a:extLst>
                    <a:ext uri="{9D8B030D-6E8A-4147-A177-3AD203B41FA5}">
                      <a16:colId xmlns:a16="http://schemas.microsoft.com/office/drawing/2014/main" val="2009781228"/>
                    </a:ext>
                  </a:extLst>
                </a:gridCol>
              </a:tblGrid>
              <a:tr h="257379">
                <a:tc>
                  <a:txBody>
                    <a:bodyPr/>
                    <a:lstStyle/>
                    <a:p>
                      <a:r>
                        <a:rPr lang="da-DK" sz="1200" dirty="0"/>
                        <a:t>Ansøgning</a:t>
                      </a:r>
                    </a:p>
                  </a:txBody>
                  <a:tcPr/>
                </a:tc>
                <a:tc>
                  <a:txBody>
                    <a:bodyPr/>
                    <a:lstStyle/>
                    <a:p>
                      <a:r>
                        <a:rPr lang="da-DK" sz="1200" dirty="0"/>
                        <a:t>Tilkendelse</a:t>
                      </a:r>
                    </a:p>
                  </a:txBody>
                  <a:tcPr/>
                </a:tc>
                <a:extLst>
                  <a:ext uri="{0D108BD9-81ED-4DB2-BD59-A6C34878D82A}">
                    <a16:rowId xmlns:a16="http://schemas.microsoft.com/office/drawing/2014/main" val="502913587"/>
                  </a:ext>
                </a:extLst>
              </a:tr>
              <a:tr h="257379">
                <a:tc>
                  <a:txBody>
                    <a:bodyPr/>
                    <a:lstStyle/>
                    <a:p>
                      <a:r>
                        <a:rPr lang="da-DK" sz="1200" dirty="0"/>
                        <a:t>Berettiget</a:t>
                      </a:r>
                    </a:p>
                  </a:txBody>
                  <a:tcPr>
                    <a:solidFill>
                      <a:schemeClr val="accent3">
                        <a:lumMod val="50000"/>
                        <a:lumOff val="50000"/>
                      </a:schemeClr>
                    </a:solidFill>
                  </a:tcPr>
                </a:tc>
                <a:tc>
                  <a:txBody>
                    <a:bodyPr/>
                    <a:lstStyle/>
                    <a:p>
                      <a:r>
                        <a:rPr lang="da-DK" sz="1200" dirty="0"/>
                        <a:t>Ikke berettiget</a:t>
                      </a:r>
                    </a:p>
                  </a:txBody>
                  <a:tcPr>
                    <a:solidFill>
                      <a:schemeClr val="accent1">
                        <a:lumMod val="60000"/>
                        <a:lumOff val="40000"/>
                      </a:schemeClr>
                    </a:solidFill>
                  </a:tcPr>
                </a:tc>
                <a:extLst>
                  <a:ext uri="{0D108BD9-81ED-4DB2-BD59-A6C34878D82A}">
                    <a16:rowId xmlns:a16="http://schemas.microsoft.com/office/drawing/2014/main" val="1289536402"/>
                  </a:ext>
                </a:extLst>
              </a:tr>
            </a:tbl>
          </a:graphicData>
        </a:graphic>
      </p:graphicFrame>
      <p:sp>
        <p:nvSpPr>
          <p:cNvPr id="6" name="Pil: bøjet nedad 5">
            <a:extLst>
              <a:ext uri="{FF2B5EF4-FFF2-40B4-BE49-F238E27FC236}">
                <a16:creationId xmlns:a16="http://schemas.microsoft.com/office/drawing/2014/main" id="{CC84F36F-75E8-7D09-6571-7AD05E878148}"/>
              </a:ext>
            </a:extLst>
          </p:cNvPr>
          <p:cNvSpPr/>
          <p:nvPr/>
        </p:nvSpPr>
        <p:spPr>
          <a:xfrm flipH="1">
            <a:off x="6811433" y="232645"/>
            <a:ext cx="733829" cy="299859"/>
          </a:xfrm>
          <a:prstGeom prst="curvedDownArrow">
            <a:avLst/>
          </a:prstGeom>
          <a:solidFill>
            <a:schemeClr val="accent3">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800" dirty="0">
              <a:solidFill>
                <a:schemeClr val="tx1"/>
              </a:solidFill>
              <a:latin typeface="Neue Haas Grotesk Text Pro" panose="020B0504020202020204" pitchFamily="34" charset="77"/>
              <a:cs typeface="Arial"/>
            </a:endParaRPr>
          </a:p>
        </p:txBody>
      </p:sp>
      <p:graphicFrame>
        <p:nvGraphicFramePr>
          <p:cNvPr id="9" name="Tabel 8">
            <a:extLst>
              <a:ext uri="{FF2B5EF4-FFF2-40B4-BE49-F238E27FC236}">
                <a16:creationId xmlns:a16="http://schemas.microsoft.com/office/drawing/2014/main" id="{6D04BCB6-4A70-46FB-A3C4-1B3EFB3F2C4A}"/>
              </a:ext>
            </a:extLst>
          </p:cNvPr>
          <p:cNvGraphicFramePr>
            <a:graphicFrameLocks noGrp="1"/>
          </p:cNvGraphicFramePr>
          <p:nvPr/>
        </p:nvGraphicFramePr>
        <p:xfrm>
          <a:off x="755576" y="3939902"/>
          <a:ext cx="2984984" cy="465801"/>
        </p:xfrm>
        <a:graphic>
          <a:graphicData uri="http://schemas.openxmlformats.org/drawingml/2006/table">
            <a:tbl>
              <a:tblPr firstRow="1" bandRow="1">
                <a:tableStyleId>{5940675A-B579-460E-94D1-54222C63F5DA}</a:tableStyleId>
              </a:tblPr>
              <a:tblGrid>
                <a:gridCol w="1160780">
                  <a:extLst>
                    <a:ext uri="{9D8B030D-6E8A-4147-A177-3AD203B41FA5}">
                      <a16:colId xmlns:a16="http://schemas.microsoft.com/office/drawing/2014/main" val="2556021273"/>
                    </a:ext>
                  </a:extLst>
                </a:gridCol>
                <a:gridCol w="912102">
                  <a:extLst>
                    <a:ext uri="{9D8B030D-6E8A-4147-A177-3AD203B41FA5}">
                      <a16:colId xmlns:a16="http://schemas.microsoft.com/office/drawing/2014/main" val="2009781228"/>
                    </a:ext>
                  </a:extLst>
                </a:gridCol>
                <a:gridCol w="912102">
                  <a:extLst>
                    <a:ext uri="{9D8B030D-6E8A-4147-A177-3AD203B41FA5}">
                      <a16:colId xmlns:a16="http://schemas.microsoft.com/office/drawing/2014/main" val="2719448207"/>
                    </a:ext>
                  </a:extLst>
                </a:gridCol>
              </a:tblGrid>
              <a:tr h="169431">
                <a:tc>
                  <a:txBody>
                    <a:bodyPr/>
                    <a:lstStyle/>
                    <a:p>
                      <a:pPr algn="ctr"/>
                      <a:r>
                        <a:rPr lang="da-DK" sz="900" dirty="0"/>
                        <a:t>Maj 2024</a:t>
                      </a:r>
                    </a:p>
                  </a:txBody>
                  <a:tcPr/>
                </a:tc>
                <a:tc>
                  <a:txBody>
                    <a:bodyPr/>
                    <a:lstStyle/>
                    <a:p>
                      <a:pPr algn="ctr"/>
                      <a:r>
                        <a:rPr lang="da-DK" sz="900" dirty="0"/>
                        <a:t>1.-10. juni</a:t>
                      </a:r>
                    </a:p>
                  </a:txBody>
                  <a:tcPr>
                    <a:solidFill>
                      <a:schemeClr val="bg1"/>
                    </a:solidFill>
                  </a:tcPr>
                </a:tc>
                <a:tc>
                  <a:txBody>
                    <a:bodyPr/>
                    <a:lstStyle/>
                    <a:p>
                      <a:pPr algn="ctr"/>
                      <a:r>
                        <a:rPr lang="da-DK" sz="900" dirty="0"/>
                        <a:t>11.-30. juni</a:t>
                      </a:r>
                    </a:p>
                  </a:txBody>
                  <a:tcPr>
                    <a:solidFill>
                      <a:schemeClr val="bg1"/>
                    </a:solidFill>
                  </a:tcPr>
                </a:tc>
                <a:extLst>
                  <a:ext uri="{0D108BD9-81ED-4DB2-BD59-A6C34878D82A}">
                    <a16:rowId xmlns:a16="http://schemas.microsoft.com/office/drawing/2014/main" val="502913587"/>
                  </a:ext>
                </a:extLst>
              </a:tr>
              <a:tr h="237201">
                <a:tc>
                  <a:txBody>
                    <a:bodyPr/>
                    <a:lstStyle/>
                    <a:p>
                      <a:r>
                        <a:rPr lang="da-DK" sz="900" dirty="0"/>
                        <a:t>Aktiv pension</a:t>
                      </a:r>
                    </a:p>
                  </a:txBody>
                  <a:tcPr>
                    <a:solidFill>
                      <a:srgbClr val="6EBFA1"/>
                    </a:solidFill>
                  </a:tcPr>
                </a:tc>
                <a:tc>
                  <a:txBody>
                    <a:bodyPr/>
                    <a:lstStyle/>
                    <a:p>
                      <a:r>
                        <a:rPr lang="da-DK" sz="900" dirty="0"/>
                        <a:t>Aktiv pension</a:t>
                      </a:r>
                    </a:p>
                  </a:txBody>
                  <a:tcPr>
                    <a:solidFill>
                      <a:srgbClr val="6EBFA1"/>
                    </a:solidFill>
                  </a:tcPr>
                </a:tc>
                <a:tc>
                  <a:txBody>
                    <a:bodyPr/>
                    <a:lstStyle/>
                    <a:p>
                      <a:r>
                        <a:rPr lang="da-DK" sz="900" dirty="0"/>
                        <a:t>Ingen pension</a:t>
                      </a:r>
                    </a:p>
                  </a:txBody>
                  <a:tcPr>
                    <a:solidFill>
                      <a:srgbClr val="FC607D"/>
                    </a:solidFill>
                  </a:tcPr>
                </a:tc>
                <a:extLst>
                  <a:ext uri="{0D108BD9-81ED-4DB2-BD59-A6C34878D82A}">
                    <a16:rowId xmlns:a16="http://schemas.microsoft.com/office/drawing/2014/main" val="2396393293"/>
                  </a:ext>
                </a:extLst>
              </a:tr>
            </a:tbl>
          </a:graphicData>
        </a:graphic>
      </p:graphicFrame>
      <p:sp>
        <p:nvSpPr>
          <p:cNvPr id="10" name="Billedforklaring: streg 9">
            <a:extLst>
              <a:ext uri="{FF2B5EF4-FFF2-40B4-BE49-F238E27FC236}">
                <a16:creationId xmlns:a16="http://schemas.microsoft.com/office/drawing/2014/main" id="{E5169E14-21E2-659A-3CE9-1B9B9C9A66CD}"/>
              </a:ext>
            </a:extLst>
          </p:cNvPr>
          <p:cNvSpPr/>
          <p:nvPr/>
        </p:nvSpPr>
        <p:spPr>
          <a:xfrm>
            <a:off x="7380312" y="3291830"/>
            <a:ext cx="1444374" cy="432048"/>
          </a:xfrm>
          <a:prstGeom prst="borderCallout1">
            <a:avLst>
              <a:gd name="adj1" fmla="val 20680"/>
              <a:gd name="adj2" fmla="val -35"/>
              <a:gd name="adj3" fmla="val 51816"/>
              <a:gd name="adj4" fmla="val -116491"/>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Berettiget indtægt bogføres på driften</a:t>
            </a:r>
          </a:p>
        </p:txBody>
      </p:sp>
      <p:sp>
        <p:nvSpPr>
          <p:cNvPr id="11" name="Billedforklaring: streg 10">
            <a:extLst>
              <a:ext uri="{FF2B5EF4-FFF2-40B4-BE49-F238E27FC236}">
                <a16:creationId xmlns:a16="http://schemas.microsoft.com/office/drawing/2014/main" id="{0A46B7B8-BB10-125D-B00F-FE34CB266AD6}"/>
              </a:ext>
            </a:extLst>
          </p:cNvPr>
          <p:cNvSpPr/>
          <p:nvPr/>
        </p:nvSpPr>
        <p:spPr>
          <a:xfrm>
            <a:off x="6660232" y="3822814"/>
            <a:ext cx="2164453" cy="432048"/>
          </a:xfrm>
          <a:prstGeom prst="borderCallout1">
            <a:avLst>
              <a:gd name="adj1" fmla="val 20680"/>
              <a:gd name="adj2" fmla="val -35"/>
              <a:gd name="adj3" fmla="val -24735"/>
              <a:gd name="adj4" fmla="val -135168"/>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Udeståenderne vises samlet i KP</a:t>
            </a:r>
          </a:p>
        </p:txBody>
      </p:sp>
    </p:spTree>
    <p:extLst>
      <p:ext uri="{BB962C8B-B14F-4D97-AF65-F5344CB8AC3E}">
        <p14:creationId xmlns:p14="http://schemas.microsoft.com/office/powerpoint/2010/main" val="206042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Release 5.0</a:t>
            </a:r>
            <a:br>
              <a:rPr lang="da-DK" dirty="0"/>
            </a:br>
            <a:r>
              <a:rPr lang="da-DK" dirty="0"/>
              <a:t>25. marts 2024</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64605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Da vi er mange, skal du som udgangspunkt holde kamera og mikrofon slukket</a:t>
            </a:r>
          </a:p>
          <a:p>
            <a:pPr marL="257175" indent="-257175">
              <a:buFontTx/>
              <a:buChar char="-"/>
            </a:pPr>
            <a:endParaRPr lang="da-DK" dirty="0"/>
          </a:p>
          <a:p>
            <a:endParaRPr lang="da-DK" dirty="0"/>
          </a:p>
          <a:p>
            <a:endParaRPr lang="da-DK" dirty="0"/>
          </a:p>
          <a:p>
            <a:pPr indent="0">
              <a:buNone/>
            </a:pPr>
            <a:r>
              <a:rPr lang="da-DK" dirty="0"/>
              <a:t>Ræk hånden op og tænd mikrofon og kamera, når du har spørgsmål</a:t>
            </a:r>
          </a:p>
          <a:p>
            <a:endParaRPr lang="da-DK" dirty="0"/>
          </a:p>
          <a:p>
            <a:endParaRPr lang="da-DK" dirty="0"/>
          </a:p>
          <a:p>
            <a:endParaRPr lang="da-DK" dirty="0"/>
          </a:p>
          <a:p>
            <a:pPr indent="0">
              <a:buNone/>
            </a:pPr>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8" y="1703245"/>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264" y="1710776"/>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172264"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138" y="2973162"/>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44" y="2988224"/>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56" y="2988224"/>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556308"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Stjerne: 5 takker 2">
            <a:extLst>
              <a:ext uri="{FF2B5EF4-FFF2-40B4-BE49-F238E27FC236}">
                <a16:creationId xmlns:a16="http://schemas.microsoft.com/office/drawing/2014/main" id="{698D6474-19F9-9FB6-E767-2C689D2A16BE}"/>
              </a:ext>
            </a:extLst>
          </p:cNvPr>
          <p:cNvSpPr/>
          <p:nvPr/>
        </p:nvSpPr>
        <p:spPr>
          <a:xfrm>
            <a:off x="830580" y="2476500"/>
            <a:ext cx="1897380" cy="1479350"/>
          </a:xfrm>
          <a:prstGeom prst="star5">
            <a:avLst/>
          </a:prstGeom>
          <a:noFill/>
          <a:ln w="571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Pilotafprøvning - </a:t>
            </a:r>
            <a:r>
              <a:rPr lang="da-DK" dirty="0" err="1"/>
              <a:t>eFaktura</a:t>
            </a:r>
            <a:br>
              <a:rPr lang="da-DK" dirty="0"/>
            </a:br>
            <a:r>
              <a:rPr lang="da-DK" dirty="0">
                <a:solidFill>
                  <a:schemeClr val="tx2"/>
                </a:solidFill>
              </a:rPr>
              <a:t>Status</a:t>
            </a:r>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Pilot for </a:t>
            </a:r>
            <a:r>
              <a:rPr lang="da-DK" i="1" dirty="0"/>
              <a:t>manuel behandling </a:t>
            </a:r>
            <a:r>
              <a:rPr lang="da-DK" dirty="0"/>
              <a:t>er afsluttet og en række øvrige kommuner har taget manuel behandling i brug.</a:t>
            </a:r>
          </a:p>
          <a:p>
            <a:pPr marL="243450" lvl="1" indent="-171450">
              <a:buFont typeface="Arial" panose="020B0604020202020204" pitchFamily="34" charset="0"/>
              <a:buChar char="•"/>
            </a:pPr>
            <a:r>
              <a:rPr lang="da-DK" dirty="0"/>
              <a:t>Pt. er ca. 2.500 fakturaer behandlet i KP</a:t>
            </a:r>
          </a:p>
          <a:p>
            <a:pPr marL="2434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i="1" dirty="0"/>
              <a:t>Automatisk</a:t>
            </a:r>
            <a:r>
              <a:rPr lang="da-DK" dirty="0"/>
              <a:t> behandling testes fortsat og grundlæggende fungere automatikken.</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Vi har fokus på evt. forbedringer til KP for at få flest mulige fakturaer behandlet automatisk, samt hvor I kan gå i dialog med jeres behandlere/leverandører. </a:t>
            </a:r>
          </a:p>
          <a:p>
            <a:pPr marL="243450" lvl="1" indent="-171450">
              <a:buFont typeface="Arial" panose="020B0604020202020204" pitchFamily="34" charset="0"/>
              <a:buChar char="•"/>
            </a:pPr>
            <a:r>
              <a:rPr lang="da-DK" dirty="0"/>
              <a:t>Dataudtræk på 5 kommuners behandlede fakturaer viser spænd på 11-30%, der er medlem af </a:t>
            </a:r>
            <a:r>
              <a:rPr lang="da-DK"/>
              <a:t>danmark</a:t>
            </a:r>
            <a:endParaRPr lang="da-DK" dirty="0"/>
          </a:p>
          <a:p>
            <a:pPr marL="243450" lvl="1" indent="-171450">
              <a:buFont typeface="Arial" panose="020B0604020202020204" pitchFamily="34" charset="0"/>
              <a:buChar char="•"/>
            </a:pPr>
            <a:r>
              <a:rPr lang="da-DK" dirty="0"/>
              <a:t>I praksis undersøger vi hvordan det passer ifm. faktura, der falder ud til manuel behandling af denne årsag.</a:t>
            </a:r>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9" descr="Et billede, der indeholder person, indendørs, briller, computer&#10;&#10;Automatisk genereret beskrivelse">
            <a:extLst>
              <a:ext uri="{FF2B5EF4-FFF2-40B4-BE49-F238E27FC236}">
                <a16:creationId xmlns:a16="http://schemas.microsoft.com/office/drawing/2014/main" id="{4ECB59F9-A4B8-2D1F-487E-39DF08ADD0E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4572000" y="555625"/>
            <a:ext cx="4103688" cy="4032250"/>
          </a:xfrm>
        </p:spPr>
      </p:pic>
      <p:graphicFrame>
        <p:nvGraphicFramePr>
          <p:cNvPr id="5" name="Tabel 4">
            <a:extLst>
              <a:ext uri="{FF2B5EF4-FFF2-40B4-BE49-F238E27FC236}">
                <a16:creationId xmlns:a16="http://schemas.microsoft.com/office/drawing/2014/main" id="{AF958C53-F81B-0756-D266-7846493B604F}"/>
              </a:ext>
            </a:extLst>
          </p:cNvPr>
          <p:cNvGraphicFramePr>
            <a:graphicFrameLocks noGrp="1"/>
          </p:cNvGraphicFramePr>
          <p:nvPr>
            <p:extLst>
              <p:ext uri="{D42A27DB-BD31-4B8C-83A1-F6EECF244321}">
                <p14:modId xmlns:p14="http://schemas.microsoft.com/office/powerpoint/2010/main" val="3181805168"/>
              </p:ext>
            </p:extLst>
          </p:nvPr>
        </p:nvGraphicFramePr>
        <p:xfrm>
          <a:off x="4473172" y="3003550"/>
          <a:ext cx="773724" cy="1287780"/>
        </p:xfrm>
        <a:graphic>
          <a:graphicData uri="http://schemas.openxmlformats.org/drawingml/2006/table">
            <a:tbl>
              <a:tblPr firstRow="1" firstCol="1" bandRow="1">
                <a:tableStyleId>{FABFCF23-3B69-468F-B69F-88F6DE6A72F2}</a:tableStyleId>
              </a:tblPr>
              <a:tblGrid>
                <a:gridCol w="773724">
                  <a:extLst>
                    <a:ext uri="{9D8B030D-6E8A-4147-A177-3AD203B41FA5}">
                      <a16:colId xmlns:a16="http://schemas.microsoft.com/office/drawing/2014/main" val="1863099620"/>
                    </a:ext>
                  </a:extLst>
                </a:gridCol>
              </a:tblGrid>
              <a:tr h="190500">
                <a:tc>
                  <a:txBody>
                    <a:bodyPr/>
                    <a:lstStyle/>
                    <a:p>
                      <a:pPr algn="r"/>
                      <a:r>
                        <a:rPr lang="da-DK" sz="1100" dirty="0">
                          <a:effectLst/>
                        </a:rPr>
                        <a:t>Medlem af </a:t>
                      </a:r>
                      <a:r>
                        <a:rPr lang="da-DK" sz="1100" dirty="0" err="1">
                          <a:effectLst/>
                        </a:rPr>
                        <a:t>danmark</a:t>
                      </a:r>
                      <a:endParaRPr lang="da-DK" sz="11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4269725838"/>
                  </a:ext>
                </a:extLst>
              </a:tr>
              <a:tr h="190500">
                <a:tc>
                  <a:txBody>
                    <a:bodyPr/>
                    <a:lstStyle/>
                    <a:p>
                      <a:pPr algn="r"/>
                      <a:r>
                        <a:rPr lang="da-DK" sz="1100" dirty="0">
                          <a:effectLst/>
                        </a:rPr>
                        <a:t>11,76%</a:t>
                      </a:r>
                      <a:endParaRPr lang="da-DK" sz="11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422076520"/>
                  </a:ext>
                </a:extLst>
              </a:tr>
              <a:tr h="190500">
                <a:tc>
                  <a:txBody>
                    <a:bodyPr/>
                    <a:lstStyle/>
                    <a:p>
                      <a:pPr algn="r"/>
                      <a:r>
                        <a:rPr lang="da-DK" sz="1100">
                          <a:effectLst/>
                        </a:rPr>
                        <a:t>23,04%</a:t>
                      </a:r>
                      <a:endParaRPr lang="da-DK" sz="11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2307440222"/>
                  </a:ext>
                </a:extLst>
              </a:tr>
              <a:tr h="190500">
                <a:tc>
                  <a:txBody>
                    <a:bodyPr/>
                    <a:lstStyle/>
                    <a:p>
                      <a:pPr algn="r"/>
                      <a:r>
                        <a:rPr lang="da-DK" sz="1100">
                          <a:effectLst/>
                        </a:rPr>
                        <a:t>13,30%</a:t>
                      </a:r>
                      <a:endParaRPr lang="da-DK" sz="11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507396909"/>
                  </a:ext>
                </a:extLst>
              </a:tr>
              <a:tr h="190500">
                <a:tc>
                  <a:txBody>
                    <a:bodyPr/>
                    <a:lstStyle/>
                    <a:p>
                      <a:pPr algn="r"/>
                      <a:r>
                        <a:rPr lang="da-DK" sz="1100">
                          <a:effectLst/>
                        </a:rPr>
                        <a:t>13,89%</a:t>
                      </a:r>
                      <a:endParaRPr lang="da-DK" sz="11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1400562832"/>
                  </a:ext>
                </a:extLst>
              </a:tr>
              <a:tr h="190500">
                <a:tc>
                  <a:txBody>
                    <a:bodyPr/>
                    <a:lstStyle/>
                    <a:p>
                      <a:pPr algn="r"/>
                      <a:r>
                        <a:rPr lang="da-DK" sz="1100" dirty="0">
                          <a:effectLst/>
                        </a:rPr>
                        <a:t>30,88%</a:t>
                      </a:r>
                      <a:endParaRPr lang="da-DK" sz="11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2547141360"/>
                  </a:ext>
                </a:extLst>
              </a:tr>
            </a:tbl>
          </a:graphicData>
        </a:graphic>
      </p:graphicFrame>
    </p:spTree>
    <p:extLst>
      <p:ext uri="{BB962C8B-B14F-4D97-AF65-F5344CB8AC3E}">
        <p14:creationId xmlns:p14="http://schemas.microsoft.com/office/powerpoint/2010/main" val="5332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Pilotafprøvning – SE nummer</a:t>
            </a:r>
            <a:br>
              <a:rPr lang="da-DK" dirty="0"/>
            </a:br>
            <a:r>
              <a:rPr lang="da-DK" dirty="0">
                <a:solidFill>
                  <a:schemeClr val="tx2"/>
                </a:solidFill>
              </a:rPr>
              <a:t>Status</a:t>
            </a:r>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r>
              <a:rPr lang="da-DK" dirty="0"/>
              <a:t>MAF-indbetaling via SE-nummer er nu testet med succes.</a:t>
            </a:r>
          </a:p>
          <a:p>
            <a:r>
              <a:rPr lang="da-DK" dirty="0"/>
              <a:t>Ændringen er derfor trådt i kraft for øvrige kommuner, der har ændret til SE-nummer.</a:t>
            </a:r>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6">
            <a:extLst>
              <a:ext uri="{FF2B5EF4-FFF2-40B4-BE49-F238E27FC236}">
                <a16:creationId xmlns:a16="http://schemas.microsoft.com/office/drawing/2014/main" id="{DB946791-F0D0-3B10-16A6-04A221479CF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4571999" y="574176"/>
            <a:ext cx="4103688" cy="4032250"/>
          </a:xfrm>
        </p:spPr>
      </p:pic>
    </p:spTree>
    <p:extLst>
      <p:ext uri="{BB962C8B-B14F-4D97-AF65-F5344CB8AC3E}">
        <p14:creationId xmlns:p14="http://schemas.microsoft.com/office/powerpoint/2010/main" val="27090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3DAD5-E506-67B3-D0FE-02A8BF484334}"/>
              </a:ext>
            </a:extLst>
          </p:cNvPr>
          <p:cNvSpPr>
            <a:spLocks noGrp="1"/>
          </p:cNvSpPr>
          <p:nvPr>
            <p:ph type="title"/>
          </p:nvPr>
        </p:nvSpPr>
        <p:spPr/>
        <p:txBody>
          <a:bodyPr/>
          <a:lstStyle/>
          <a:p>
            <a:r>
              <a:rPr lang="da-DK" dirty="0"/>
              <a:t>Boligstøttedata udskydes endnu en måned</a:t>
            </a:r>
          </a:p>
        </p:txBody>
      </p:sp>
      <p:sp>
        <p:nvSpPr>
          <p:cNvPr id="3" name="Pladsholder til tekst 2">
            <a:extLst>
              <a:ext uri="{FF2B5EF4-FFF2-40B4-BE49-F238E27FC236}">
                <a16:creationId xmlns:a16="http://schemas.microsoft.com/office/drawing/2014/main" id="{362C49DA-5FFE-5CDE-3380-330BCEBF7FAE}"/>
              </a:ext>
            </a:extLst>
          </p:cNvPr>
          <p:cNvSpPr>
            <a:spLocks noGrp="1"/>
          </p:cNvSpPr>
          <p:nvPr>
            <p:ph type="body" sz="quarter" idx="10"/>
          </p:nvPr>
        </p:nvSpPr>
        <p:spPr/>
        <p:txBody>
          <a:bodyPr/>
          <a:lstStyle/>
          <a:p>
            <a:r>
              <a:rPr lang="da-DK" dirty="0"/>
              <a:t>Som skrevet på driftssiden, er boligstøttedata i KP blevet udskudt af et par omgange, for at vi kan sikre korrekte data.</a:t>
            </a:r>
          </a:p>
          <a:p>
            <a:r>
              <a:rPr lang="da-DK" dirty="0">
                <a:hlinkClick r:id="rId2"/>
              </a:rPr>
              <a:t>Link til driftsbesked</a:t>
            </a:r>
            <a:endParaRPr lang="da-DK" dirty="0"/>
          </a:p>
          <a:p>
            <a:r>
              <a:rPr lang="da-DK" dirty="0"/>
              <a:t>Dvs. at vi forventer, at I vil kunne se jeres boligstøttedata i KP for august i slutningen af juli.</a:t>
            </a:r>
          </a:p>
          <a:p>
            <a:r>
              <a:rPr lang="da-DK" dirty="0"/>
              <a:t>Der vil være en måneds overlap, hvor UDK vil fortsætte med at udstille data af de vante kanaler.</a:t>
            </a:r>
          </a:p>
          <a:p>
            <a:endParaRPr lang="da-DK" dirty="0"/>
          </a:p>
          <a:p>
            <a:r>
              <a:rPr lang="da-DK" b="1" dirty="0"/>
              <a:t>Du skal være opmærksom på</a:t>
            </a:r>
            <a:r>
              <a:rPr lang="da-DK" dirty="0"/>
              <a:t>, at I får kommunikeret ovenstående ud til andre relevante parter jf. aftaler I har lavet ifm. KLIK-opgaven ”(Boligstøtte 2) Tilpas jeres arbejdsgange relateret til boligstøttedata i KP”</a:t>
            </a:r>
          </a:p>
        </p:txBody>
      </p:sp>
      <p:sp>
        <p:nvSpPr>
          <p:cNvPr id="4" name="Pladsholder til tekst 3">
            <a:extLst>
              <a:ext uri="{FF2B5EF4-FFF2-40B4-BE49-F238E27FC236}">
                <a16:creationId xmlns:a16="http://schemas.microsoft.com/office/drawing/2014/main" id="{217ADDBE-0361-688A-92B9-593056C53220}"/>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6" descr="Et billede, der indeholder indendørs, møbel, bord, bærbar&#10;&#10;Automatisk genereret beskrivelse">
            <a:extLst>
              <a:ext uri="{FF2B5EF4-FFF2-40B4-BE49-F238E27FC236}">
                <a16:creationId xmlns:a16="http://schemas.microsoft.com/office/drawing/2014/main" id="{ED375A0F-4198-61E7-90BD-8E9E983B541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6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Regionsbesøg i 2. halvår 2024</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Vi sender spørgeskema ift. tilmelding og lokaler hurtigst muligt.</a:t>
            </a:r>
          </a:p>
          <a:p>
            <a:r>
              <a:rPr lang="da-DK" b="1" dirty="0"/>
              <a:t>Lille bøn</a:t>
            </a:r>
            <a:r>
              <a:rPr lang="da-DK" dirty="0"/>
              <a:t>: Koordiner internt, så I alene sender os ét svar på spørgeskemaet🙏</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Adgang til SF-tele og Extranet lukker (R75-oplysninger)</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SAPA implementerer oplysningerne, så I fremover vil kunne finde dem der. Bemærk at I kan benytte ”Hop til SAPA” fra ”Links” i KP. </a:t>
            </a:r>
          </a:p>
          <a:p>
            <a:r>
              <a:rPr lang="da-DK" dirty="0"/>
              <a:t>I kan se SAPA-webinar for mere information via følgende link: </a:t>
            </a:r>
            <a:r>
              <a:rPr lang="da-DK" sz="1000" u="sng" dirty="0">
                <a:solidFill>
                  <a:srgbClr val="0563C1"/>
                </a:solidFill>
                <a:effectLst/>
                <a:latin typeface="Calibri" panose="020F0502020204030204" pitchFamily="34" charset="0"/>
                <a:ea typeface="Aptos" panose="020B0004020202020204" pitchFamily="34" charset="0"/>
                <a:hlinkClick r:id="rId2"/>
              </a:rPr>
              <a:t>Webinar om omlægning af skattestyrelsens dataadgange-20240524_090014-Mødeoptagelse (</a:t>
            </a:r>
            <a:r>
              <a:rPr lang="da-DK" sz="1000" u="sng" dirty="0" err="1">
                <a:solidFill>
                  <a:srgbClr val="0563C1"/>
                </a:solidFill>
                <a:effectLst/>
                <a:latin typeface="Calibri" panose="020F0502020204030204" pitchFamily="34" charset="0"/>
                <a:ea typeface="Aptos" panose="020B0004020202020204" pitchFamily="34" charset="0"/>
                <a:hlinkClick r:id="rId2"/>
              </a:rPr>
              <a:t>Copy</a:t>
            </a:r>
            <a:r>
              <a:rPr lang="da-DK" sz="1000" u="sng" dirty="0">
                <a:solidFill>
                  <a:srgbClr val="0563C1"/>
                </a:solidFill>
                <a:effectLst/>
                <a:latin typeface="Calibri" panose="020F0502020204030204" pitchFamily="34" charset="0"/>
                <a:ea typeface="Aptos" panose="020B0004020202020204" pitchFamily="34" charset="0"/>
                <a:hlinkClick r:id="rId2"/>
              </a:rPr>
              <a:t>) on </a:t>
            </a:r>
            <a:r>
              <a:rPr lang="da-DK" sz="1000" u="sng" dirty="0" err="1">
                <a:solidFill>
                  <a:srgbClr val="0563C1"/>
                </a:solidFill>
                <a:effectLst/>
                <a:latin typeface="Calibri" panose="020F0502020204030204" pitchFamily="34" charset="0"/>
                <a:ea typeface="Aptos" panose="020B0004020202020204" pitchFamily="34" charset="0"/>
                <a:hlinkClick r:id="rId2"/>
              </a:rPr>
              <a:t>Vimeo</a:t>
            </a:r>
            <a:endParaRPr lang="da-DK" sz="1000" dirty="0">
              <a:effectLst/>
              <a:latin typeface="Calibri" panose="020F0502020204030204" pitchFamily="34" charset="0"/>
              <a:ea typeface="Aptos" panose="020B0004020202020204" pitchFamily="34" charset="0"/>
            </a:endParaRPr>
          </a:p>
          <a:p>
            <a:r>
              <a:rPr lang="da-DK" dirty="0"/>
              <a:t>Spørgsmål ift. ovenstående skal rettes til </a:t>
            </a:r>
            <a:r>
              <a:rPr lang="da-DK" dirty="0">
                <a:hlinkClick r:id="rId3"/>
              </a:rPr>
              <a:t>SAPA@kombit.dk</a:t>
            </a:r>
            <a:r>
              <a:rPr lang="da-DK" dirty="0"/>
              <a:t>.</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Betalbare ydelser opkræves direkte af Netcompany</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Indtil nu har I modtaget fakturaer fra Netcompany via  KOMBIT</a:t>
            </a:r>
          </a:p>
          <a:p>
            <a:pPr marL="171450" indent="-171450">
              <a:buFont typeface="Arial" panose="020B0604020202020204" pitchFamily="34" charset="0"/>
              <a:buChar char="•"/>
            </a:pPr>
            <a:r>
              <a:rPr lang="da-DK" dirty="0"/>
              <a:t>Fra 1. juni 2024 vil fakturaer for betalbare serviceydelser blive sendt til den enkelte kommune fra Netcompany. </a:t>
            </a:r>
          </a:p>
          <a:p>
            <a:pPr marL="171450" indent="-171450">
              <a:buFont typeface="Arial" panose="020B0604020202020204" pitchFamily="34" charset="0"/>
              <a:buChar char="•"/>
            </a:pPr>
            <a:r>
              <a:rPr lang="da-DK" dirty="0"/>
              <a:t>Som tidligere vil I fortsat blive orienteret på sagen i Min Support, hvis der er tale om en betalbar ydelse, og I skal fortsat kontakte KOMBIT, hvis I er uenige i betalbarheden.</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Kort nyt</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9" name="Billede 8">
            <a:extLst>
              <a:ext uri="{FF2B5EF4-FFF2-40B4-BE49-F238E27FC236}">
                <a16:creationId xmlns:a16="http://schemas.microsoft.com/office/drawing/2014/main" id="{D6A745FA-BAE7-EBEB-579C-DB2D616CCBC7}"/>
              </a:ext>
            </a:extLst>
          </p:cNvPr>
          <p:cNvPicPr>
            <a:picLocks noChangeAspect="1"/>
          </p:cNvPicPr>
          <p:nvPr/>
        </p:nvPicPr>
        <p:blipFill>
          <a:blip r:embed="rId3"/>
          <a:stretch>
            <a:fillRect/>
          </a:stretch>
        </p:blipFill>
        <p:spPr>
          <a:xfrm>
            <a:off x="597852" y="3151187"/>
            <a:ext cx="1314450" cy="238125"/>
          </a:xfrm>
          <a:prstGeom prst="rect">
            <a:avLst/>
          </a:prstGeom>
        </p:spPr>
      </p:pic>
      <p:pic>
        <p:nvPicPr>
          <p:cNvPr id="1030" name="Picture 6" descr="Netcompany">
            <a:extLst>
              <a:ext uri="{FF2B5EF4-FFF2-40B4-BE49-F238E27FC236}">
                <a16:creationId xmlns:a16="http://schemas.microsoft.com/office/drawing/2014/main" id="{12568CB1-DA8B-374A-C2B6-59A277F1C6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852" y="4114800"/>
            <a:ext cx="551542" cy="551542"/>
          </a:xfrm>
          <a:prstGeom prst="rect">
            <a:avLst/>
          </a:prstGeom>
          <a:noFill/>
          <a:extLst>
            <a:ext uri="{909E8E84-426E-40DD-AFC4-6F175D3DCCD1}">
              <a14:hiddenFill xmlns:a14="http://schemas.microsoft.com/office/drawing/2010/main">
                <a:solidFill>
                  <a:srgbClr val="FFFFFF"/>
                </a:solidFill>
              </a14:hiddenFill>
            </a:ext>
          </a:extLst>
        </p:spPr>
      </p:pic>
      <p:sp>
        <p:nvSpPr>
          <p:cNvPr id="10" name="Pil: venstre 9">
            <a:extLst>
              <a:ext uri="{FF2B5EF4-FFF2-40B4-BE49-F238E27FC236}">
                <a16:creationId xmlns:a16="http://schemas.microsoft.com/office/drawing/2014/main" id="{0905A435-67AE-ECDC-1F53-A585889F954A}"/>
              </a:ext>
            </a:extLst>
          </p:cNvPr>
          <p:cNvSpPr/>
          <p:nvPr/>
        </p:nvSpPr>
        <p:spPr>
          <a:xfrm>
            <a:off x="2056318" y="2834638"/>
            <a:ext cx="1113602" cy="871221"/>
          </a:xfrm>
          <a:prstGeom prst="left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t>
            </a:r>
          </a:p>
        </p:txBody>
      </p:sp>
      <p:pic>
        <p:nvPicPr>
          <p:cNvPr id="1032" name="Picture 8" descr="Her kan du se alle kommunernes våbenskjold">
            <a:extLst>
              <a:ext uri="{FF2B5EF4-FFF2-40B4-BE49-F238E27FC236}">
                <a16:creationId xmlns:a16="http://schemas.microsoft.com/office/drawing/2014/main" id="{B1512C9F-D9F9-F5AD-61F2-9F294EDC14C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04602" y="3003550"/>
            <a:ext cx="3369944" cy="18488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Pil: venstre 10">
            <a:extLst>
              <a:ext uri="{FF2B5EF4-FFF2-40B4-BE49-F238E27FC236}">
                <a16:creationId xmlns:a16="http://schemas.microsoft.com/office/drawing/2014/main" id="{1300512E-FC8E-D1ED-A9D5-83DBD126EEED}"/>
              </a:ext>
            </a:extLst>
          </p:cNvPr>
          <p:cNvSpPr/>
          <p:nvPr/>
        </p:nvSpPr>
        <p:spPr>
          <a:xfrm>
            <a:off x="1493520" y="3983351"/>
            <a:ext cx="1712977" cy="871221"/>
          </a:xfrm>
          <a:prstGeom prst="lef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t>
            </a:r>
          </a:p>
        </p:txBody>
      </p:sp>
      <p:sp>
        <p:nvSpPr>
          <p:cNvPr id="13" name="Pil: nedad 12">
            <a:extLst>
              <a:ext uri="{FF2B5EF4-FFF2-40B4-BE49-F238E27FC236}">
                <a16:creationId xmlns:a16="http://schemas.microsoft.com/office/drawing/2014/main" id="{7CEE605F-E248-02F5-91DC-E8052A55FAD3}"/>
              </a:ext>
            </a:extLst>
          </p:cNvPr>
          <p:cNvSpPr/>
          <p:nvPr/>
        </p:nvSpPr>
        <p:spPr>
          <a:xfrm>
            <a:off x="365760" y="3550920"/>
            <a:ext cx="1029655" cy="486365"/>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t>
            </a:r>
          </a:p>
        </p:txBody>
      </p:sp>
      <p:pic>
        <p:nvPicPr>
          <p:cNvPr id="15" name="Grafik 14" descr="Luk med massiv udfyldning">
            <a:extLst>
              <a:ext uri="{FF2B5EF4-FFF2-40B4-BE49-F238E27FC236}">
                <a16:creationId xmlns:a16="http://schemas.microsoft.com/office/drawing/2014/main" id="{B6ADF670-ACAF-DAFC-FD02-9B14C0B033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6194" y="2886158"/>
            <a:ext cx="768179" cy="768179"/>
          </a:xfrm>
          <a:prstGeom prst="rect">
            <a:avLst/>
          </a:prstGeom>
        </p:spPr>
      </p:pic>
      <p:pic>
        <p:nvPicPr>
          <p:cNvPr id="16" name="Grafik 15" descr="Luk med massiv udfyldning">
            <a:extLst>
              <a:ext uri="{FF2B5EF4-FFF2-40B4-BE49-F238E27FC236}">
                <a16:creationId xmlns:a16="http://schemas.microsoft.com/office/drawing/2014/main" id="{8328137D-7B9F-8B00-7EF3-8DAE65939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205" y="3316140"/>
            <a:ext cx="768179" cy="768179"/>
          </a:xfrm>
          <a:prstGeom prst="rect">
            <a:avLst/>
          </a:prstGeom>
        </p:spPr>
      </p:pic>
      <p:sp>
        <p:nvSpPr>
          <p:cNvPr id="5" name="Tekstfelt 4">
            <a:extLst>
              <a:ext uri="{FF2B5EF4-FFF2-40B4-BE49-F238E27FC236}">
                <a16:creationId xmlns:a16="http://schemas.microsoft.com/office/drawing/2014/main" id="{122C4442-4474-7DF2-1A26-85B4F0BDFCE2}"/>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37160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A2E2A-B686-14AD-70D2-1B29DAC758CD}"/>
              </a:ext>
            </a:extLst>
          </p:cNvPr>
          <p:cNvSpPr>
            <a:spLocks noGrp="1"/>
          </p:cNvSpPr>
          <p:nvPr>
            <p:ph type="title"/>
          </p:nvPr>
        </p:nvSpPr>
        <p:spPr/>
        <p:txBody>
          <a:bodyPr/>
          <a:lstStyle/>
          <a:p>
            <a:r>
              <a:rPr lang="da-DK" dirty="0"/>
              <a:t>Vil du (fortsat) modtage nyhedsbrev?</a:t>
            </a:r>
          </a:p>
        </p:txBody>
      </p:sp>
      <p:sp>
        <p:nvSpPr>
          <p:cNvPr id="3" name="Pladsholder til dato 2">
            <a:extLst>
              <a:ext uri="{FF2B5EF4-FFF2-40B4-BE49-F238E27FC236}">
                <a16:creationId xmlns:a16="http://schemas.microsoft.com/office/drawing/2014/main" id="{99339489-4F6C-5AB2-7011-D510BE58FE16}"/>
              </a:ext>
            </a:extLst>
          </p:cNvPr>
          <p:cNvSpPr>
            <a:spLocks noGrp="1"/>
          </p:cNvSpPr>
          <p:nvPr>
            <p:ph type="dt" sz="half" idx="10"/>
          </p:nvPr>
        </p:nvSpPr>
        <p:spPr/>
        <p:txBody>
          <a:bodyPr/>
          <a:lstStyle/>
          <a:p>
            <a:fld id="{6D4EE78B-10A4-4D92-B584-2AD6C24DFD9E}" type="datetime1">
              <a:rPr lang="en-US" smtClean="0"/>
              <a:t>6/11/2024</a:t>
            </a:fld>
            <a:endParaRPr lang="en-US" dirty="0"/>
          </a:p>
        </p:txBody>
      </p:sp>
      <p:sp>
        <p:nvSpPr>
          <p:cNvPr id="4" name="Pladsholder til slidenummer 3">
            <a:extLst>
              <a:ext uri="{FF2B5EF4-FFF2-40B4-BE49-F238E27FC236}">
                <a16:creationId xmlns:a16="http://schemas.microsoft.com/office/drawing/2014/main" id="{E140B045-DE6A-F300-453E-2A4BE99FECFA}"/>
              </a:ext>
            </a:extLst>
          </p:cNvPr>
          <p:cNvSpPr>
            <a:spLocks noGrp="1"/>
          </p:cNvSpPr>
          <p:nvPr>
            <p:ph type="sldNum" sz="quarter" idx="12"/>
          </p:nvPr>
        </p:nvSpPr>
        <p:spPr/>
        <p:txBody>
          <a:bodyPr/>
          <a:lstStyle/>
          <a:p>
            <a:fld id="{74E22A33-96DC-4C2E-AB13-0BE35979BFC0}" type="slidenum">
              <a:rPr lang="en-US" smtClean="0"/>
              <a:t>27</a:t>
            </a:fld>
            <a:endParaRPr lang="en-US" dirty="0"/>
          </a:p>
        </p:txBody>
      </p:sp>
      <p:pic>
        <p:nvPicPr>
          <p:cNvPr id="10" name="Pladsholder til billede 9" descr="Et billede, der indeholder person, indendørs, briller, computer&#10;&#10;Automatisk genereret beskrivelse">
            <a:extLst>
              <a:ext uri="{FF2B5EF4-FFF2-40B4-BE49-F238E27FC236}">
                <a16:creationId xmlns:a16="http://schemas.microsoft.com/office/drawing/2014/main" id="{01B319AA-8D02-5EB5-4184-581C07CCAF8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6" name="Pladsholder til tekst 5">
            <a:extLst>
              <a:ext uri="{FF2B5EF4-FFF2-40B4-BE49-F238E27FC236}">
                <a16:creationId xmlns:a16="http://schemas.microsoft.com/office/drawing/2014/main" id="{C892673E-09D8-7BB1-7461-37AB4113900D}"/>
              </a:ext>
            </a:extLst>
          </p:cNvPr>
          <p:cNvSpPr>
            <a:spLocks noGrp="1"/>
          </p:cNvSpPr>
          <p:nvPr>
            <p:ph type="body" sz="quarter" idx="14"/>
          </p:nvPr>
        </p:nvSpPr>
        <p:spPr>
          <a:xfrm>
            <a:off x="0" y="4283880"/>
            <a:ext cx="5038726" cy="861773"/>
          </a:xfrm>
          <a:solidFill>
            <a:schemeClr val="tx2"/>
          </a:solidFill>
          <a:ln w="38100">
            <a:solidFill>
              <a:schemeClr val="accent1"/>
            </a:solidFill>
          </a:ln>
        </p:spPr>
        <p:txBody>
          <a:bodyPr/>
          <a:lstStyle/>
          <a:p>
            <a:pPr marL="72000" lvl="1" indent="0" algn="ctr">
              <a:buNone/>
            </a:pPr>
            <a:endParaRPr lang="da-DK" sz="1400" dirty="0">
              <a:hlinkClick r:id="rId3"/>
            </a:endParaRPr>
          </a:p>
          <a:p>
            <a:pPr marL="72000" lvl="1" indent="0" algn="ctr">
              <a:buNone/>
            </a:pPr>
            <a:r>
              <a:rPr lang="da-DK" sz="1400" dirty="0">
                <a:hlinkClick r:id="rId3"/>
              </a:rPr>
              <a:t>Tilmeld nyhedsbrev fra Arbejdsmarked og beskæftigelse</a:t>
            </a:r>
            <a:r>
              <a:rPr lang="da-DK" sz="1400" dirty="0"/>
              <a:t>  </a:t>
            </a:r>
          </a:p>
        </p:txBody>
      </p:sp>
      <p:sp>
        <p:nvSpPr>
          <p:cNvPr id="7" name="Pladsholder til tekst 6">
            <a:extLst>
              <a:ext uri="{FF2B5EF4-FFF2-40B4-BE49-F238E27FC236}">
                <a16:creationId xmlns:a16="http://schemas.microsoft.com/office/drawing/2014/main" id="{406E1F89-D626-0EFC-C933-B4BABC93FCE2}"/>
              </a:ext>
            </a:extLst>
          </p:cNvPr>
          <p:cNvSpPr>
            <a:spLocks noGrp="1"/>
          </p:cNvSpPr>
          <p:nvPr>
            <p:ph type="body" sz="quarter" idx="15"/>
          </p:nvPr>
        </p:nvSpPr>
        <p:spPr/>
        <p:txBody>
          <a:bodyPr/>
          <a:lstStyle/>
          <a:p>
            <a:endParaRPr lang="da-DK"/>
          </a:p>
        </p:txBody>
      </p:sp>
      <p:pic>
        <p:nvPicPr>
          <p:cNvPr id="9" name="Grafik 8" descr="Database">
            <a:extLst>
              <a:ext uri="{FF2B5EF4-FFF2-40B4-BE49-F238E27FC236}">
                <a16:creationId xmlns:a16="http://schemas.microsoft.com/office/drawing/2014/main" id="{BDCB49D5-B64D-4370-80AC-DA9E8F0CB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212" y="1250926"/>
            <a:ext cx="914400" cy="914400"/>
          </a:xfrm>
          <a:prstGeom prst="rect">
            <a:avLst/>
          </a:prstGeom>
        </p:spPr>
      </p:pic>
      <p:pic>
        <p:nvPicPr>
          <p:cNvPr id="12" name="Grafik 11" descr="Hammer">
            <a:extLst>
              <a:ext uri="{FF2B5EF4-FFF2-40B4-BE49-F238E27FC236}">
                <a16:creationId xmlns:a16="http://schemas.microsoft.com/office/drawing/2014/main" id="{B4C62F4B-7321-47D9-989F-5BD118106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319" y="3060993"/>
            <a:ext cx="914400" cy="914400"/>
          </a:xfrm>
          <a:prstGeom prst="rect">
            <a:avLst/>
          </a:prstGeom>
        </p:spPr>
      </p:pic>
      <p:pic>
        <p:nvPicPr>
          <p:cNvPr id="14" name="Grafik 13" descr="Nøgle">
            <a:extLst>
              <a:ext uri="{FF2B5EF4-FFF2-40B4-BE49-F238E27FC236}">
                <a16:creationId xmlns:a16="http://schemas.microsoft.com/office/drawing/2014/main" id="{4E24D944-038D-40CA-ABCE-60EF10F04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24514">
            <a:off x="53119" y="2868640"/>
            <a:ext cx="914400" cy="914400"/>
          </a:xfrm>
          <a:prstGeom prst="rect">
            <a:avLst/>
          </a:prstGeom>
        </p:spPr>
      </p:pic>
      <p:pic>
        <p:nvPicPr>
          <p:cNvPr id="17" name="Grafik 16" descr="Database">
            <a:extLst>
              <a:ext uri="{FF2B5EF4-FFF2-40B4-BE49-F238E27FC236}">
                <a16:creationId xmlns:a16="http://schemas.microsoft.com/office/drawing/2014/main" id="{8FF57156-1374-401B-A8F9-C0B77D95B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0908" y="1276792"/>
            <a:ext cx="914400" cy="914400"/>
          </a:xfrm>
          <a:prstGeom prst="rect">
            <a:avLst/>
          </a:prstGeom>
        </p:spPr>
      </p:pic>
      <p:sp>
        <p:nvSpPr>
          <p:cNvPr id="20" name="Pil: højre 19">
            <a:extLst>
              <a:ext uri="{FF2B5EF4-FFF2-40B4-BE49-F238E27FC236}">
                <a16:creationId xmlns:a16="http://schemas.microsoft.com/office/drawing/2014/main" id="{07E96FD6-262A-4A98-B5CF-C924E303C9CF}"/>
              </a:ext>
            </a:extLst>
          </p:cNvPr>
          <p:cNvSpPr/>
          <p:nvPr/>
        </p:nvSpPr>
        <p:spPr>
          <a:xfrm>
            <a:off x="1496946" y="920753"/>
            <a:ext cx="2022475" cy="16264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22" name="Grafik 21" descr="E-mail">
            <a:extLst>
              <a:ext uri="{FF2B5EF4-FFF2-40B4-BE49-F238E27FC236}">
                <a16:creationId xmlns:a16="http://schemas.microsoft.com/office/drawing/2014/main" id="{E8ED0CC7-0033-47F6-B411-5EA35F8EAF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2250" y="1387313"/>
            <a:ext cx="641626" cy="641626"/>
          </a:xfrm>
          <a:prstGeom prst="rect">
            <a:avLst/>
          </a:prstGeom>
        </p:spPr>
      </p:pic>
      <p:grpSp>
        <p:nvGrpSpPr>
          <p:cNvPr id="24" name="Gruppe 23">
            <a:extLst>
              <a:ext uri="{FF2B5EF4-FFF2-40B4-BE49-F238E27FC236}">
                <a16:creationId xmlns:a16="http://schemas.microsoft.com/office/drawing/2014/main" id="{79F7B692-3D1B-4274-806C-A44F6A228CC7}"/>
              </a:ext>
            </a:extLst>
          </p:cNvPr>
          <p:cNvGrpSpPr/>
          <p:nvPr/>
        </p:nvGrpSpPr>
        <p:grpSpPr>
          <a:xfrm rot="20570708">
            <a:off x="1629642" y="1816978"/>
            <a:ext cx="1268136" cy="1331313"/>
            <a:chOff x="355634" y="2829890"/>
            <a:chExt cx="1231126" cy="1231126"/>
          </a:xfrm>
        </p:grpSpPr>
        <p:pic>
          <p:nvPicPr>
            <p:cNvPr id="16" name="Grafik 15" descr="Vendekalender">
              <a:extLst>
                <a:ext uri="{FF2B5EF4-FFF2-40B4-BE49-F238E27FC236}">
                  <a16:creationId xmlns:a16="http://schemas.microsoft.com/office/drawing/2014/main" id="{8776DDB1-0F57-4557-9982-AD041947CC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5634" y="2829890"/>
              <a:ext cx="1231126" cy="1231126"/>
            </a:xfrm>
            <a:prstGeom prst="rect">
              <a:avLst/>
            </a:prstGeom>
          </p:spPr>
        </p:pic>
        <p:sp>
          <p:nvSpPr>
            <p:cNvPr id="23" name="Tekstfelt 22">
              <a:extLst>
                <a:ext uri="{FF2B5EF4-FFF2-40B4-BE49-F238E27FC236}">
                  <a16:creationId xmlns:a16="http://schemas.microsoft.com/office/drawing/2014/main" id="{3EC02CFE-3EDA-4A26-B07A-03793075320F}"/>
                </a:ext>
              </a:extLst>
            </p:cNvPr>
            <p:cNvSpPr txBox="1"/>
            <p:nvPr/>
          </p:nvSpPr>
          <p:spPr>
            <a:xfrm>
              <a:off x="574687" y="3451096"/>
              <a:ext cx="793019" cy="395107"/>
            </a:xfrm>
            <a:prstGeom prst="rect">
              <a:avLst/>
            </a:prstGeom>
            <a:noFill/>
            <a:ln>
              <a:noFill/>
            </a:ln>
          </p:spPr>
          <p:txBody>
            <a:bodyPr wrap="square" rtlCol="0">
              <a:noAutofit/>
            </a:bodyPr>
            <a:lstStyle/>
            <a:p>
              <a:pPr algn="l"/>
              <a:r>
                <a:rPr lang="da-DK" sz="1200" b="1" dirty="0">
                  <a:latin typeface="Helvetica" pitchFamily="2" charset="0"/>
                  <a:cs typeface="Arial"/>
                </a:rPr>
                <a:t>1. marts</a:t>
              </a:r>
            </a:p>
          </p:txBody>
        </p:sp>
      </p:grpSp>
      <p:sp>
        <p:nvSpPr>
          <p:cNvPr id="25" name="Tekstfelt 24">
            <a:extLst>
              <a:ext uri="{FF2B5EF4-FFF2-40B4-BE49-F238E27FC236}">
                <a16:creationId xmlns:a16="http://schemas.microsoft.com/office/drawing/2014/main" id="{4C668E6D-DC99-4898-A9F8-9A645438D42A}"/>
              </a:ext>
            </a:extLst>
          </p:cNvPr>
          <p:cNvSpPr txBox="1"/>
          <p:nvPr/>
        </p:nvSpPr>
        <p:spPr>
          <a:xfrm>
            <a:off x="1432766" y="3251637"/>
            <a:ext cx="2766969" cy="722006"/>
          </a:xfrm>
          <a:prstGeom prst="rect">
            <a:avLst/>
          </a:prstGeom>
          <a:noFill/>
          <a:ln>
            <a:noFill/>
          </a:ln>
        </p:spPr>
        <p:txBody>
          <a:bodyPr wrap="square" rtlCol="0">
            <a:noAutofit/>
          </a:bodyPr>
          <a:lstStyle/>
          <a:p>
            <a:pPr algn="l"/>
            <a:r>
              <a:rPr lang="da-DK" sz="1100" dirty="0">
                <a:latin typeface="Neue Haas Grotesk Text Pro" panose="020B0504020202020204" pitchFamily="34" charset="0"/>
                <a:cs typeface="Arial"/>
              </a:rPr>
              <a:t>Jf. GDPR må tilmeldtes mailadresser ikke flyttes til den nye platform! </a:t>
            </a:r>
          </a:p>
          <a:p>
            <a:pPr algn="l"/>
            <a:r>
              <a:rPr lang="da-DK" sz="1100" dirty="0">
                <a:latin typeface="Neue Haas Grotesk Text Pro" panose="020B0504020202020204" pitchFamily="34" charset="0"/>
                <a:cs typeface="Arial"/>
              </a:rPr>
              <a:t>I skal derfor tilmelde jer igen.</a:t>
            </a:r>
          </a:p>
        </p:txBody>
      </p:sp>
      <p:sp>
        <p:nvSpPr>
          <p:cNvPr id="5" name="Tekstfelt 4">
            <a:extLst>
              <a:ext uri="{FF2B5EF4-FFF2-40B4-BE49-F238E27FC236}">
                <a16:creationId xmlns:a16="http://schemas.microsoft.com/office/drawing/2014/main" id="{F52FF825-6279-041D-635D-3D87516BACD5}"/>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23036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err="1">
                <a:latin typeface="Neue Haas Grotesk Text Pro" panose="020B0504020202020204" pitchFamily="34" charset="0"/>
              </a:rPr>
              <a:t>eFaktura</a:t>
            </a:r>
            <a:r>
              <a:rPr lang="da-DK" dirty="0">
                <a:latin typeface="Neue Haas Grotesk Text Pro" panose="020B0504020202020204" pitchFamily="34" charset="0"/>
              </a:rPr>
              <a:t> ”Modtag post” </a:t>
            </a:r>
            <a:r>
              <a:rPr lang="da-DK" dirty="0" err="1">
                <a:latin typeface="Neue Haas Grotesk Text Pro" panose="020B0504020202020204" pitchFamily="34" charset="0"/>
              </a:rPr>
              <a:t>opgaverpakke</a:t>
            </a:r>
            <a:endParaRPr lang="da-DK" dirty="0">
              <a:latin typeface="Neue Haas Grotesk Text Pro" panose="020B0504020202020204" pitchFamily="34" charset="0"/>
            </a:endParaRP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Det er også muligt at få ”Modtag post - Kommune” opgaver i samme opgavepakke som ”Behandl </a:t>
            </a:r>
            <a:r>
              <a:rPr lang="da-DK" dirty="0" err="1"/>
              <a:t>eFaktura</a:t>
            </a:r>
            <a:r>
              <a:rPr lang="da-DK" dirty="0"/>
              <a:t>”</a:t>
            </a:r>
          </a:p>
          <a:p>
            <a:pPr marL="171450" indent="-171450">
              <a:buFont typeface="Arial" panose="020B0604020202020204" pitchFamily="34" charset="0"/>
              <a:buChar char="•"/>
            </a:pPr>
            <a:r>
              <a:rPr lang="da-DK" dirty="0"/>
              <a:t>Dette gøres ved at angive ”Kilde” til ”Økonomisystem”</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6" name="Billede 5">
            <a:extLst>
              <a:ext uri="{FF2B5EF4-FFF2-40B4-BE49-F238E27FC236}">
                <a16:creationId xmlns:a16="http://schemas.microsoft.com/office/drawing/2014/main" id="{6B48AA12-363E-C280-C315-BE94FB4C6895}"/>
              </a:ext>
            </a:extLst>
          </p:cNvPr>
          <p:cNvPicPr>
            <a:picLocks noChangeAspect="1"/>
          </p:cNvPicPr>
          <p:nvPr/>
        </p:nvPicPr>
        <p:blipFill>
          <a:blip r:embed="rId3"/>
          <a:stretch>
            <a:fillRect/>
          </a:stretch>
        </p:blipFill>
        <p:spPr>
          <a:xfrm>
            <a:off x="160019" y="2400906"/>
            <a:ext cx="5292603" cy="2186969"/>
          </a:xfrm>
          <a:prstGeom prst="rect">
            <a:avLst/>
          </a:prstGeom>
          <a:ln w="12700">
            <a:solidFill>
              <a:schemeClr val="tx1"/>
            </a:solidFill>
          </a:ln>
        </p:spPr>
      </p:pic>
      <p:sp>
        <p:nvSpPr>
          <p:cNvPr id="8" name="Rektangel: afrundede hjørner 7">
            <a:extLst>
              <a:ext uri="{FF2B5EF4-FFF2-40B4-BE49-F238E27FC236}">
                <a16:creationId xmlns:a16="http://schemas.microsoft.com/office/drawing/2014/main" id="{07D94792-A9BE-02BE-0D51-01B94041BA7D}"/>
              </a:ext>
            </a:extLst>
          </p:cNvPr>
          <p:cNvSpPr/>
          <p:nvPr/>
        </p:nvSpPr>
        <p:spPr>
          <a:xfrm>
            <a:off x="335280" y="4191001"/>
            <a:ext cx="1219200" cy="335280"/>
          </a:xfrm>
          <a:prstGeom prst="round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5" name="Tekstfelt 4">
            <a:extLst>
              <a:ext uri="{FF2B5EF4-FFF2-40B4-BE49-F238E27FC236}">
                <a16:creationId xmlns:a16="http://schemas.microsoft.com/office/drawing/2014/main" id="{13E59F42-3141-51D0-6A09-2F7D0509E9C3}"/>
              </a:ext>
            </a:extLst>
          </p:cNvPr>
          <p:cNvSpPr txBox="1"/>
          <p:nvPr/>
        </p:nvSpPr>
        <p:spPr>
          <a:xfrm>
            <a:off x="6036235" y="1709271"/>
            <a:ext cx="1882589" cy="1045882"/>
          </a:xfrm>
          <a:prstGeom prst="rect">
            <a:avLst/>
          </a:prstGeom>
          <a:noFill/>
          <a:ln>
            <a:noFill/>
          </a:ln>
        </p:spPr>
        <p:txBody>
          <a:bodyPr wrap="square" rtlCol="0">
            <a:noAutofit/>
          </a:bodyPr>
          <a:lstStyle/>
          <a:p>
            <a:pPr algn="l"/>
            <a:r>
              <a:rPr lang="da-DK" sz="900" dirty="0">
                <a:latin typeface="Helvetica" pitchFamily="2" charset="0"/>
                <a:cs typeface="Arial"/>
              </a:rPr>
              <a:t>Opgavetype: Behandl </a:t>
            </a:r>
            <a:r>
              <a:rPr lang="da-DK" sz="900" dirty="0" err="1">
                <a:latin typeface="Helvetica" pitchFamily="2" charset="0"/>
                <a:cs typeface="Arial"/>
              </a:rPr>
              <a:t>eFaktura</a:t>
            </a:r>
            <a:r>
              <a:rPr lang="da-DK" sz="900" dirty="0">
                <a:latin typeface="Helvetica" pitchFamily="2" charset="0"/>
                <a:cs typeface="Arial"/>
              </a:rPr>
              <a:t>, Modtag post og Modtag post – Kommune.</a:t>
            </a:r>
          </a:p>
          <a:p>
            <a:pPr algn="l"/>
            <a:r>
              <a:rPr lang="da-DK" sz="900" dirty="0">
                <a:latin typeface="Helvetica" pitchFamily="2" charset="0"/>
                <a:cs typeface="Arial"/>
              </a:rPr>
              <a:t>Personopgave: Begge</a:t>
            </a:r>
          </a:p>
          <a:p>
            <a:pPr algn="l"/>
            <a:r>
              <a:rPr lang="da-DK" sz="900" dirty="0">
                <a:latin typeface="Helvetica" pitchFamily="2" charset="0"/>
                <a:cs typeface="Arial"/>
              </a:rPr>
              <a:t>Kilde: Økonomisystem</a:t>
            </a:r>
          </a:p>
          <a:p>
            <a:pPr algn="l"/>
            <a:r>
              <a:rPr lang="da-DK" sz="900" dirty="0">
                <a:latin typeface="Helvetica" pitchFamily="2" charset="0"/>
                <a:cs typeface="Arial"/>
              </a:rPr>
              <a:t>Roller: Efter behov</a:t>
            </a:r>
          </a:p>
        </p:txBody>
      </p:sp>
      <p:sp>
        <p:nvSpPr>
          <p:cNvPr id="9" name="Tekstfelt 8">
            <a:extLst>
              <a:ext uri="{FF2B5EF4-FFF2-40B4-BE49-F238E27FC236}">
                <a16:creationId xmlns:a16="http://schemas.microsoft.com/office/drawing/2014/main" id="{C963C0A3-B964-DCFF-BE4F-55A94CCF47D9}"/>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130746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0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9065" t="14852" r="13544" b="4850"/>
          <a:stretch/>
        </p:blipFill>
        <p:spPr bwMode="auto">
          <a:xfrm>
            <a:off x="5869760" y="3362146"/>
            <a:ext cx="1041544" cy="103773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7FE191F1-1296-3B91-902C-48C071FD8012}"/>
              </a:ext>
            </a:extLst>
          </p:cNvPr>
          <p:cNvPicPr>
            <a:picLocks noChangeAspect="1"/>
          </p:cNvPicPr>
          <p:nvPr/>
        </p:nvPicPr>
        <p:blipFill>
          <a:blip r:embed="rId8"/>
          <a:stretch>
            <a:fillRect/>
          </a:stretch>
        </p:blipFill>
        <p:spPr>
          <a:xfrm>
            <a:off x="588724" y="3367910"/>
            <a:ext cx="1031971" cy="1031971"/>
          </a:xfrm>
          <a:prstGeom prst="rect">
            <a:avLst/>
          </a:prstGeom>
        </p:spPr>
      </p:pic>
      <p:pic>
        <p:nvPicPr>
          <p:cNvPr id="8" name="Billede 7">
            <a:extLst>
              <a:ext uri="{FF2B5EF4-FFF2-40B4-BE49-F238E27FC236}">
                <a16:creationId xmlns:a16="http://schemas.microsoft.com/office/drawing/2014/main" id="{E210F0C8-D4DA-8FD2-5485-FF894207E61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566757" y="3362146"/>
            <a:ext cx="947728" cy="1037735"/>
          </a:xfrm>
          <a:prstGeom prst="rect">
            <a:avLst/>
          </a:prstGeom>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spTree>
    <p:extLst>
      <p:ext uri="{BB962C8B-B14F-4D97-AF65-F5344CB8AC3E}">
        <p14:creationId xmlns:p14="http://schemas.microsoft.com/office/powerpoint/2010/main" val="197775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Hvor ligger vejledninger mv.?</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latin typeface="Neue Haas Grotesk Text Pro" panose="020B0504020202020204" pitchFamily="34" charset="0"/>
              </a:rPr>
              <a:t>Resultatet af brugertilfredshedsundersøgelsen viser, at mange medarbejdere ikke kan finde vejledningsmaterialer. </a:t>
            </a:r>
          </a:p>
          <a:p>
            <a:r>
              <a:rPr lang="da-DK" dirty="0">
                <a:latin typeface="Neue Haas Grotesk Text Pro" panose="020B0504020202020204" pitchFamily="34" charset="0"/>
              </a:rPr>
              <a:t>HUSK at I kan finde mange forskellige materialer på </a:t>
            </a:r>
            <a:r>
              <a:rPr lang="da-DK" dirty="0" err="1">
                <a:latin typeface="Neue Haas Grotesk Text Pro" panose="020B0504020202020204" pitchFamily="34" charset="0"/>
              </a:rPr>
              <a:t>KOMBITs</a:t>
            </a:r>
            <a:r>
              <a:rPr lang="da-DK" dirty="0">
                <a:latin typeface="Neue Haas Grotesk Text Pro" panose="020B0504020202020204" pitchFamily="34" charset="0"/>
              </a:rPr>
              <a:t> dokumentbibliotek: </a:t>
            </a:r>
            <a:r>
              <a:rPr lang="da-DK" dirty="0">
                <a:hlinkClick r:id="rId2"/>
              </a:rPr>
              <a:t>KP dokumentbibliotek</a:t>
            </a:r>
            <a:endParaRPr lang="da-DK" dirty="0"/>
          </a:p>
          <a:p>
            <a:endParaRPr lang="da-DK" dirty="0">
              <a:latin typeface="Neue Haas Grotesk Text Pro" panose="020B0504020202020204" pitchFamily="34" charset="0"/>
            </a:endParaRPr>
          </a:p>
          <a:p>
            <a:r>
              <a:rPr lang="da-DK" dirty="0">
                <a:latin typeface="Neue Haas Grotesk Text Pro" panose="020B0504020202020204" pitchFamily="34" charset="0"/>
              </a:rPr>
              <a:t>Centrale vejledninger ligger på </a:t>
            </a:r>
            <a:r>
              <a:rPr lang="da-DK" i="1" dirty="0">
                <a:latin typeface="Neue Haas Grotesk Text Pro" panose="020B0504020202020204" pitchFamily="34" charset="0"/>
              </a:rPr>
              <a:t>driftssiden</a:t>
            </a:r>
            <a:r>
              <a:rPr lang="da-DK" dirty="0">
                <a:latin typeface="Neue Haas Grotesk Text Pro" panose="020B0504020202020204" pitchFamily="34" charset="0"/>
              </a:rPr>
              <a:t>, men pga. uhensigtsmæssigt design, er de centrale vejledninger suppleret af dokument med links til øvrige på dokumentbiblioteket: </a:t>
            </a:r>
            <a:r>
              <a:rPr lang="da-DK" dirty="0">
                <a:hlinkClick r:id="rId3"/>
              </a:rPr>
              <a:t>Vejledninger – KP- Driftsside</a:t>
            </a:r>
            <a:endParaRPr lang="da-DK" dirty="0">
              <a:latin typeface="Neue Haas Grotesk Text Pro" panose="020B0504020202020204" pitchFamily="34" charset="0"/>
            </a:endParaRP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8" name="Billede 7">
            <a:extLst>
              <a:ext uri="{FF2B5EF4-FFF2-40B4-BE49-F238E27FC236}">
                <a16:creationId xmlns:a16="http://schemas.microsoft.com/office/drawing/2014/main" id="{1E34E7F2-68D4-42ED-1B14-5A74ED5F2540}"/>
              </a:ext>
            </a:extLst>
          </p:cNvPr>
          <p:cNvPicPr>
            <a:picLocks noChangeAspect="1"/>
          </p:cNvPicPr>
          <p:nvPr/>
        </p:nvPicPr>
        <p:blipFill>
          <a:blip r:embed="rId5"/>
          <a:stretch>
            <a:fillRect/>
          </a:stretch>
        </p:blipFill>
        <p:spPr>
          <a:xfrm>
            <a:off x="4969956" y="555625"/>
            <a:ext cx="2829320" cy="2210108"/>
          </a:xfrm>
          <a:prstGeom prst="rect">
            <a:avLst/>
          </a:prstGeom>
        </p:spPr>
      </p:pic>
      <p:pic>
        <p:nvPicPr>
          <p:cNvPr id="10" name="Billede 9">
            <a:extLst>
              <a:ext uri="{FF2B5EF4-FFF2-40B4-BE49-F238E27FC236}">
                <a16:creationId xmlns:a16="http://schemas.microsoft.com/office/drawing/2014/main" id="{2D798A0C-97E0-8C38-8F03-F95E7012780B}"/>
              </a:ext>
            </a:extLst>
          </p:cNvPr>
          <p:cNvPicPr>
            <a:picLocks noChangeAspect="1"/>
          </p:cNvPicPr>
          <p:nvPr/>
        </p:nvPicPr>
        <p:blipFill>
          <a:blip r:embed="rId6"/>
          <a:stretch>
            <a:fillRect/>
          </a:stretch>
        </p:blipFill>
        <p:spPr>
          <a:xfrm>
            <a:off x="0" y="3208882"/>
            <a:ext cx="9144000" cy="725583"/>
          </a:xfrm>
          <a:prstGeom prst="rect">
            <a:avLst/>
          </a:prstGeom>
        </p:spPr>
      </p:pic>
      <p:sp>
        <p:nvSpPr>
          <p:cNvPr id="9" name="Tekstfelt 8">
            <a:extLst>
              <a:ext uri="{FF2B5EF4-FFF2-40B4-BE49-F238E27FC236}">
                <a16:creationId xmlns:a16="http://schemas.microsoft.com/office/drawing/2014/main" id="{D717C41A-B3B0-43A6-B421-F1D42A215C3D}"/>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54417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KP logger ud for tidligt</a:t>
            </a:r>
            <a:br>
              <a:rPr lang="da-DK" dirty="0">
                <a:latin typeface="Neue Haas Grotesk Text Pro" panose="020B0504020202020204" pitchFamily="34" charset="0"/>
              </a:rPr>
            </a:br>
            <a:r>
              <a:rPr lang="da-DK" dirty="0">
                <a:solidFill>
                  <a:schemeClr val="tx2"/>
                </a:solidFill>
                <a:latin typeface="Neue Haas Grotesk Text Pro" panose="020B0504020202020204" pitchFamily="34" charset="0"/>
              </a:rPr>
              <a:t>Fortsat problem med udløb</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Bruger logges ud pga. ”time out”.</a:t>
            </a:r>
          </a:p>
          <a:p>
            <a:r>
              <a:rPr lang="da-DK" dirty="0"/>
              <a:t>I behøver ikke at melde yderligere sager ind via Min Support. </a:t>
            </a:r>
          </a:p>
          <a:p>
            <a:r>
              <a:rPr lang="da-DK" dirty="0"/>
              <a:t>KOMBIT og Netcompany følger ugentligt op på problemet. </a:t>
            </a:r>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Kendte fejl</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8D4625F5-FFB5-5420-8F34-4F4AA61367CE}"/>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Afventer løsninghorisont</a:t>
            </a:r>
          </a:p>
        </p:txBody>
      </p:sp>
    </p:spTree>
    <p:extLst>
      <p:ext uri="{BB962C8B-B14F-4D97-AF65-F5344CB8AC3E}">
        <p14:creationId xmlns:p14="http://schemas.microsoft.com/office/powerpoint/2010/main" val="18488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Fejl ved vedhæftning af bilag i breve</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Der kan ikke vedhæftes bilag til breve, som er større end 1MB.</a:t>
            </a:r>
          </a:p>
          <a:p>
            <a:r>
              <a:rPr lang="da-DK" dirty="0"/>
              <a:t>Det betyder konkret, at der ved forsøg på at vedhæfte et bilag, som er større end 1MB, kommer man ikke videre i processen.</a:t>
            </a:r>
          </a:p>
          <a:p>
            <a:pPr marL="171450" indent="-171450">
              <a:buFont typeface="Arial" panose="020B0604020202020204" pitchFamily="34" charset="0"/>
              <a:buChar char="•"/>
            </a:pPr>
            <a:r>
              <a:rPr lang="da-DK" dirty="0">
                <a:hlinkClick r:id="rId2"/>
              </a:rPr>
              <a:t>Link til driftsbesked</a:t>
            </a:r>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92AD7939-E05F-8843-2824-CDFB0890D8D3}"/>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Tree>
    <p:extLst>
      <p:ext uri="{BB962C8B-B14F-4D97-AF65-F5344CB8AC3E}">
        <p14:creationId xmlns:p14="http://schemas.microsoft.com/office/powerpoint/2010/main" val="13351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Post til hjemløse borgere</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Borgere med ukendt adresse (højt vejnummer) får ikke tilsendt post uanset, om de er tilmeldt digital post eller ej. </a:t>
            </a:r>
          </a:p>
          <a:p>
            <a:r>
              <a:rPr lang="da-DK" dirty="0"/>
              <a:t>Ved henvendelse kan borger få printet brevene direkte fra KP.</a:t>
            </a:r>
          </a:p>
          <a:p>
            <a:r>
              <a:rPr lang="da-DK" b="1" dirty="0"/>
              <a:t>Løsning</a:t>
            </a:r>
            <a:r>
              <a:rPr lang="da-DK" dirty="0"/>
              <a:t>: </a:t>
            </a:r>
          </a:p>
          <a:p>
            <a:pPr marL="171450" indent="-171450">
              <a:buFont typeface="Arial" panose="020B0604020202020204" pitchFamily="34" charset="0"/>
              <a:buChar char="•"/>
            </a:pPr>
            <a:r>
              <a:rPr lang="da-DK" dirty="0"/>
              <a:t>Ved højt vejnummer vil KP slå op på CPR, om borger kan modtage digitalt. På den baggrund sender KP digitalt eller sætte retvisende status på brevet. </a:t>
            </a:r>
          </a:p>
          <a:p>
            <a:pPr marL="171450" indent="-171450">
              <a:buFont typeface="Arial" panose="020B0604020202020204" pitchFamily="34" charset="0"/>
              <a:buChar char="•"/>
            </a:pPr>
            <a:r>
              <a:rPr lang="da-DK" dirty="0"/>
              <a:t>Der vil være en dags forsinkelse på borgers status på baggrund af opslag i CPR.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Løses med release 5.3 til december</a:t>
            </a:r>
          </a:p>
        </p:txBody>
      </p:sp>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Synkroniseringsproblem mellem KP og SAPA</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Der er opdaget et problem i KP med synkronisering af ydelser til SAPA Ydelsesoverblik. En del ydelser fejler under synkronisering, hvilket resulterer i at ikke alle ydelser er tilgængelige eller opdaterede korrekt i SAPA Ydelsesoverblik.</a:t>
            </a:r>
          </a:p>
          <a:p>
            <a:r>
              <a:rPr lang="da-DK" dirty="0">
                <a:hlinkClick r:id="rId2"/>
              </a:rPr>
              <a:t>Link til driftsbesked</a:t>
            </a:r>
            <a:endParaRPr lang="da-DK" dirty="0"/>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8" name="Rektangel 7">
            <a:extLst>
              <a:ext uri="{FF2B5EF4-FFF2-40B4-BE49-F238E27FC236}">
                <a16:creationId xmlns:a16="http://schemas.microsoft.com/office/drawing/2014/main" id="{50CBF6A3-7FF1-8280-88CF-3B7BD21580F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Løses til d. 27.6</a:t>
            </a:r>
          </a:p>
        </p:txBody>
      </p:sp>
    </p:spTree>
    <p:extLst>
      <p:ext uri="{BB962C8B-B14F-4D97-AF65-F5344CB8AC3E}">
        <p14:creationId xmlns:p14="http://schemas.microsoft.com/office/powerpoint/2010/main" val="23767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ladsholder til billede 22" descr="Et billede, der indeholder person, tøj, briller, Ansigt&#10;&#10;Automatisk genereret beskrivelse">
            <a:extLst>
              <a:ext uri="{FF2B5EF4-FFF2-40B4-BE49-F238E27FC236}">
                <a16:creationId xmlns:a16="http://schemas.microsoft.com/office/drawing/2014/main" id="{7D8B0D00-00F6-38D5-90BA-16DAF00216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Problem med at slette planlagte udbetalinger</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Planlagt udbetaling kan ikke slettes. </a:t>
            </a:r>
          </a:p>
          <a:p>
            <a:r>
              <a:rPr lang="da-DK" dirty="0"/>
              <a:t>Work </a:t>
            </a:r>
            <a:r>
              <a:rPr lang="da-DK" dirty="0" err="1"/>
              <a:t>around</a:t>
            </a:r>
            <a:r>
              <a:rPr lang="da-DK" dirty="0"/>
              <a:t> = sæt beløb til 0 kr.</a:t>
            </a:r>
          </a:p>
          <a:p>
            <a:r>
              <a:rPr lang="da-DK" dirty="0">
                <a:hlinkClick r:id="rId3"/>
              </a:rPr>
              <a:t>Link til driftsbesked</a:t>
            </a:r>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Ret planlagt udbetaling</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
        <p:nvSpPr>
          <p:cNvPr id="25" name="Rektangel 24">
            <a:extLst>
              <a:ext uri="{FF2B5EF4-FFF2-40B4-BE49-F238E27FC236}">
                <a16:creationId xmlns:a16="http://schemas.microsoft.com/office/drawing/2014/main" id="{CC647BFF-0F9D-367A-9B66-32A4BB386D27}"/>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Slet </a:t>
            </a:r>
          </a:p>
          <a:p>
            <a:endParaRPr lang="da-DK" sz="1200" b="1" dirty="0">
              <a:latin typeface="Arial"/>
              <a:cs typeface="Arial"/>
            </a:endParaRPr>
          </a:p>
          <a:p>
            <a:r>
              <a:rPr lang="da-DK" sz="1200" b="1" dirty="0">
                <a:latin typeface="Arial"/>
                <a:cs typeface="Arial"/>
              </a:rPr>
              <a:t>Beløb = 0 kr. </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70" b="870"/>
          <a:stretch>
            <a:fillRect/>
          </a:stretch>
        </p:blipFill>
        <p:spPr>
          <a:xfrm>
            <a:off x="441326" y="3211139"/>
            <a:ext cx="390906" cy="384101"/>
          </a:xfrm>
          <a:prstGeom prst="rect">
            <a:avLst/>
          </a:prstGeom>
        </p:spPr>
      </p:pic>
      <p:pic>
        <p:nvPicPr>
          <p:cNvPr id="27" name="Grafik 26" descr="Afkrydsning med massiv udfyldning">
            <a:extLst>
              <a:ext uri="{FF2B5EF4-FFF2-40B4-BE49-F238E27FC236}">
                <a16:creationId xmlns:a16="http://schemas.microsoft.com/office/drawing/2014/main" id="{BF953CA3-34A4-180A-52C7-3CB006ED66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356" y="3511847"/>
            <a:ext cx="435883" cy="435883"/>
          </a:xfrm>
          <a:prstGeom prst="rect">
            <a:avLst/>
          </a:prstGeom>
        </p:spPr>
      </p:pic>
    </p:spTree>
    <p:extLst>
      <p:ext uri="{BB962C8B-B14F-4D97-AF65-F5344CB8AC3E}">
        <p14:creationId xmlns:p14="http://schemas.microsoft.com/office/powerpoint/2010/main" val="7999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indflytningsdato</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Indflytningsdato vises forkert på personoverblikket, når borger har flere aktive adresser, og når en udenlandsk adresse har den seneste indflytningsdato. </a:t>
            </a:r>
          </a:p>
          <a:p>
            <a:r>
              <a:rPr lang="da-DK" dirty="0"/>
              <a:t>Den rigtige dato kan fortsat ses i historikken/detaljevisningen.</a:t>
            </a:r>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87E53BA2-207C-81AC-B65D-CD2CE5885528}"/>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Indflytningsdato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857774" y="3853397"/>
            <a:ext cx="662382" cy="650851"/>
          </a:xfrm>
          <a:prstGeom prst="rect">
            <a:avLst/>
          </a:prstGeom>
        </p:spPr>
      </p:pic>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BD1A738-0097-CC14-3BE2-3AFB6A31FD10}"/>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3" name="Billedforklaring: venstrepil 22">
            <a:extLst>
              <a:ext uri="{FF2B5EF4-FFF2-40B4-BE49-F238E27FC236}">
                <a16:creationId xmlns:a16="http://schemas.microsoft.com/office/drawing/2014/main" id="{23E107DE-9B3B-09A0-F3FF-04141B5E36FE}"/>
              </a:ext>
            </a:extLst>
          </p:cNvPr>
          <p:cNvSpPr/>
          <p:nvPr/>
        </p:nvSpPr>
        <p:spPr>
          <a:xfrm>
            <a:off x="1788324" y="2979196"/>
            <a:ext cx="2257896" cy="1224692"/>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Flere aktive adresse + Seneste indflytningsdato er på udenlandsk adresse</a:t>
            </a:r>
          </a:p>
        </p:txBody>
      </p:sp>
      <p:sp>
        <p:nvSpPr>
          <p:cNvPr id="9" name="Rektangel 8">
            <a:extLst>
              <a:ext uri="{FF2B5EF4-FFF2-40B4-BE49-F238E27FC236}">
                <a16:creationId xmlns:a16="http://schemas.microsoft.com/office/drawing/2014/main" id="{F000FE39-8F38-B861-1598-CD1631205DA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20772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udenlandske adresser</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 historikken/detaljevisningen for adresse er der yderligere visningsfejl. En del registrerede udenlandske adresser er tomme. </a:t>
            </a:r>
          </a:p>
          <a:p>
            <a:r>
              <a:rPr lang="da-DK" dirty="0"/>
              <a:t>Indflytningsdato udstilles stadig korrekt.</a:t>
            </a:r>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13" name="Pladsholder til billede 12" descr="Et billede, der indeholder udendørs, sky, skib, båd&#10;&#10;Automatisk genereret beskrivelse">
            <a:extLst>
              <a:ext uri="{FF2B5EF4-FFF2-40B4-BE49-F238E27FC236}">
                <a16:creationId xmlns:a16="http://schemas.microsoft.com/office/drawing/2014/main" id="{CEB3E2CA-5D91-5019-B5DE-FBB3BF65CFF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1BFC652-7EAC-23E7-ABF7-864AE0674E2F}"/>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1D957D33-6E8F-3FB7-3D29-2FFDD58F5D56}"/>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7" name="Rektangel 6">
            <a:extLst>
              <a:ext uri="{FF2B5EF4-FFF2-40B4-BE49-F238E27FC236}">
                <a16:creationId xmlns:a16="http://schemas.microsoft.com/office/drawing/2014/main" id="{E9862190-981F-6B5F-E341-C68232BD9B4A}"/>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sp>
        <p:nvSpPr>
          <p:cNvPr id="17" name="Rektangel: øverste hjørner afrundet 16">
            <a:extLst>
              <a:ext uri="{FF2B5EF4-FFF2-40B4-BE49-F238E27FC236}">
                <a16:creationId xmlns:a16="http://schemas.microsoft.com/office/drawing/2014/main" id="{08047662-3644-F8E5-4261-15180D3EF8EB}"/>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30868CEE-694A-B7F7-1796-275EB24BE1D5}"/>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80C18308-4E62-6071-3C4E-662E53D6FB4F}"/>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EFEA531E-264C-BAFF-6AB6-8D64EF779B16}"/>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DC42992A-D639-7D94-D7A4-0A9D2107269D}"/>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2" name="Billedforklaring: venstrepil 21">
            <a:extLst>
              <a:ext uri="{FF2B5EF4-FFF2-40B4-BE49-F238E27FC236}">
                <a16:creationId xmlns:a16="http://schemas.microsoft.com/office/drawing/2014/main" id="{02698CA2-F463-205E-B665-67C6953D240C}"/>
              </a:ext>
            </a:extLst>
          </p:cNvPr>
          <p:cNvSpPr/>
          <p:nvPr/>
        </p:nvSpPr>
        <p:spPr>
          <a:xfrm>
            <a:off x="2757648" y="3302854"/>
            <a:ext cx="2599212" cy="783371"/>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Viser ikke altid hele den udenlandsk adresse. Fx </a:t>
            </a:r>
            <a:r>
              <a:rPr lang="da-DK" sz="1200" b="1" dirty="0" err="1">
                <a:latin typeface="Arial"/>
                <a:cs typeface="Arial"/>
              </a:rPr>
              <a:t>husnr</a:t>
            </a:r>
            <a:r>
              <a:rPr lang="da-DK" sz="1200" b="1" dirty="0">
                <a:latin typeface="Arial"/>
                <a:cs typeface="Arial"/>
              </a:rPr>
              <a:t>. kan mangle.</a:t>
            </a:r>
          </a:p>
        </p:txBody>
      </p:sp>
      <p:pic>
        <p:nvPicPr>
          <p:cNvPr id="24" name="Grafik 23" descr="Vendekalender med massiv udfyldning">
            <a:extLst>
              <a:ext uri="{FF2B5EF4-FFF2-40B4-BE49-F238E27FC236}">
                <a16:creationId xmlns:a16="http://schemas.microsoft.com/office/drawing/2014/main" id="{271BF3BA-E8CF-40AC-9639-C52DF9979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8965" y="3349810"/>
            <a:ext cx="589285" cy="589285"/>
          </a:xfrm>
          <a:prstGeom prst="rect">
            <a:avLst/>
          </a:prstGeom>
        </p:spPr>
      </p:pic>
      <p:sp>
        <p:nvSpPr>
          <p:cNvPr id="9" name="Rektangel 8">
            <a:extLst>
              <a:ext uri="{FF2B5EF4-FFF2-40B4-BE49-F238E27FC236}">
                <a16:creationId xmlns:a16="http://schemas.microsoft.com/office/drawing/2014/main" id="{F56FB1F4-DF03-88AC-0A0B-65D8979C9E69}"/>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32829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 journalnotat kan ikke færdiggøres fra enkeltsagsvisningen</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klik på handlingsknappen ”Opret journalnotat” fra enkeltsagsvisningen kan KP ikke færdiggør opgaven, når sagen er automatisk valgt af systemet.</a:t>
            </a:r>
          </a:p>
          <a:p>
            <a:r>
              <a:rPr lang="da-DK" dirty="0"/>
              <a:t>Work </a:t>
            </a:r>
            <a:r>
              <a:rPr lang="da-DK" dirty="0" err="1"/>
              <a:t>around</a:t>
            </a:r>
            <a:r>
              <a:rPr lang="da-DK" dirty="0"/>
              <a:t>: fjern sagen og tilføj igen manuelt.</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pic>
        <p:nvPicPr>
          <p:cNvPr id="16" name="Pladsholder til billede 15" descr="Et billede, der indeholder udendørs, træ, vej/gade, køretøj&#10;&#10;Automatisk genereret beskrivelse">
            <a:extLst>
              <a:ext uri="{FF2B5EF4-FFF2-40B4-BE49-F238E27FC236}">
                <a16:creationId xmlns:a16="http://schemas.microsoft.com/office/drawing/2014/main" id="{A53ED867-5FA2-CC14-DCF4-6923290584F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journalnotat</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a:p>
            <a:pPr algn="l"/>
            <a:r>
              <a:rPr lang="da-DK" sz="1200" dirty="0">
                <a:solidFill>
                  <a:schemeClr val="bg1"/>
                </a:solidFill>
                <a:latin typeface="Neue Haas Grotesk Text Pro" panose="020B0504020202020204" pitchFamily="34" charset="0"/>
                <a:cs typeface="Arial"/>
              </a:rPr>
              <a:t>Enkeltsagsvisning</a:t>
            </a:r>
          </a:p>
        </p:txBody>
      </p:sp>
      <p:sp>
        <p:nvSpPr>
          <p:cNvPr id="10" name="Rektangel 9">
            <a:extLst>
              <a:ext uri="{FF2B5EF4-FFF2-40B4-BE49-F238E27FC236}">
                <a16:creationId xmlns:a16="http://schemas.microsoft.com/office/drawing/2014/main" id="{8E316C9B-5C91-EC8D-41BD-41471A6E226C}"/>
              </a:ext>
            </a:extLst>
          </p:cNvPr>
          <p:cNvSpPr/>
          <p:nvPr/>
        </p:nvSpPr>
        <p:spPr>
          <a:xfrm>
            <a:off x="682207" y="3935410"/>
            <a:ext cx="2106713" cy="502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      Automatisk valgt sag</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048211" y="3575387"/>
            <a:ext cx="1244632" cy="1222965"/>
          </a:xfrm>
          <a:prstGeom prst="rect">
            <a:avLst/>
          </a:prstGeom>
        </p:spPr>
      </p:pic>
      <p:pic>
        <p:nvPicPr>
          <p:cNvPr id="18" name="Grafik 17" descr="Fuldført med massiv udfyldning">
            <a:extLst>
              <a:ext uri="{FF2B5EF4-FFF2-40B4-BE49-F238E27FC236}">
                <a16:creationId xmlns:a16="http://schemas.microsoft.com/office/drawing/2014/main" id="{BD86FD8C-4C22-9071-5208-5ECEAECDF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07" y="3935410"/>
            <a:ext cx="369354" cy="502921"/>
          </a:xfrm>
          <a:prstGeom prst="rect">
            <a:avLst/>
          </a:prstGeom>
        </p:spPr>
      </p:pic>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26.07.23</a:t>
            </a:r>
          </a:p>
        </p:txBody>
      </p:sp>
    </p:spTree>
    <p:extLst>
      <p:ext uri="{BB962C8B-B14F-4D97-AF65-F5344CB8AC3E}">
        <p14:creationId xmlns:p14="http://schemas.microsoft.com/office/powerpoint/2010/main" val="38690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r>
              <a:rPr lang="da-DK" dirty="0">
                <a:solidFill>
                  <a:srgbClr val="7030A0"/>
                </a:solidFill>
              </a:rPr>
              <a:t>Får I glæde af jeres ”Team”?</a:t>
            </a:r>
          </a:p>
          <a:p>
            <a:r>
              <a:rPr lang="da-DK" dirty="0">
                <a:solidFill>
                  <a:srgbClr val="7030A0"/>
                </a:solidFill>
              </a:rPr>
              <a:t>Release 5.2 – 12. september 2024</a:t>
            </a:r>
          </a:p>
          <a:p>
            <a:r>
              <a:rPr lang="da-DK" dirty="0">
                <a:solidFill>
                  <a:srgbClr val="7030A0"/>
                </a:solidFill>
              </a:rPr>
              <a:t>Release 5.1 – 27. maj 2024 </a:t>
            </a:r>
          </a:p>
          <a:p>
            <a:r>
              <a:rPr lang="da-DK" dirty="0">
                <a:solidFill>
                  <a:srgbClr val="7030A0"/>
                </a:solidFill>
              </a:rPr>
              <a:t>Release 5.0 – 25. marts 2024</a:t>
            </a:r>
          </a:p>
          <a:p>
            <a:r>
              <a:rPr lang="da-DK" dirty="0">
                <a:solidFill>
                  <a:srgbClr val="7030A0"/>
                </a:solidFill>
              </a:rPr>
              <a:t>Kort nyt </a:t>
            </a:r>
          </a:p>
          <a:p>
            <a:r>
              <a:rPr lang="da-DK" dirty="0">
                <a:solidFill>
                  <a:srgbClr val="7030A0"/>
                </a:solidFill>
              </a:rPr>
              <a:t>Kendte fejl</a:t>
            </a:r>
          </a:p>
          <a:p>
            <a:r>
              <a:rPr lang="da-DK" dirty="0">
                <a:solidFill>
                  <a:srgbClr val="7030A0"/>
                </a:solidFill>
              </a:rPr>
              <a:t>Spørgsmål</a:t>
            </a:r>
          </a:p>
          <a:p>
            <a:r>
              <a:rPr lang="da-DK" dirty="0">
                <a:solidFill>
                  <a:srgbClr val="7030A0"/>
                </a:solidFill>
              </a:rPr>
              <a:t>Hvad sker på næste statusmøde?</a:t>
            </a:r>
          </a:p>
          <a:p>
            <a:r>
              <a:rPr lang="da-DK" dirty="0">
                <a:solidFill>
                  <a:srgbClr val="00B050"/>
                </a:solidFill>
              </a:rPr>
              <a:t>Status på driften </a:t>
            </a:r>
          </a:p>
          <a:p>
            <a:r>
              <a:rPr lang="da-DK" dirty="0"/>
              <a:t>Tak for i dag</a:t>
            </a:r>
          </a:p>
          <a:p>
            <a:endParaRPr lang="da-DK" dirty="0"/>
          </a:p>
        </p:txBody>
      </p:sp>
      <p:sp>
        <p:nvSpPr>
          <p:cNvPr id="5" name="Tekstfelt 4">
            <a:extLst>
              <a:ext uri="{FF2B5EF4-FFF2-40B4-BE49-F238E27FC236}">
                <a16:creationId xmlns:a16="http://schemas.microsoft.com/office/drawing/2014/main" id="{7C2ED4D0-2F3D-25A9-9664-C5246EFFFB4E}"/>
              </a:ext>
            </a:extLst>
          </p:cNvPr>
          <p:cNvSpPr txBox="1"/>
          <p:nvPr/>
        </p:nvSpPr>
        <p:spPr>
          <a:xfrm>
            <a:off x="3939817" y="879611"/>
            <a:ext cx="553998" cy="1435649"/>
          </a:xfrm>
          <a:prstGeom prst="rect">
            <a:avLst/>
          </a:prstGeom>
          <a:noFill/>
        </p:spPr>
        <p:txBody>
          <a:bodyPr vert="vert270" wrap="none" rtlCol="0">
            <a:spAutoFit/>
          </a:bodyPr>
          <a:lstStyle/>
          <a:p>
            <a:r>
              <a:rPr lang="da-DK" sz="1200" dirty="0">
                <a:solidFill>
                  <a:srgbClr val="7030A0"/>
                </a:solidFill>
                <a:latin typeface="Neue Haas Grotesk Text Pro" panose="020B0504020202020204" pitchFamily="34" charset="0"/>
              </a:rPr>
              <a:t>Sagsbehandler og </a:t>
            </a:r>
          </a:p>
          <a:p>
            <a:r>
              <a:rPr lang="da-DK" sz="1200" dirty="0">
                <a:solidFill>
                  <a:srgbClr val="7030A0"/>
                </a:solidFill>
                <a:latin typeface="Neue Haas Grotesk Text Pro" panose="020B0504020202020204" pitchFamily="34" charset="0"/>
              </a:rPr>
              <a:t>systemansvarlig</a:t>
            </a:r>
          </a:p>
        </p:txBody>
      </p:sp>
      <p:sp>
        <p:nvSpPr>
          <p:cNvPr id="6" name="Tekstfelt 5">
            <a:extLst>
              <a:ext uri="{FF2B5EF4-FFF2-40B4-BE49-F238E27FC236}">
                <a16:creationId xmlns:a16="http://schemas.microsoft.com/office/drawing/2014/main" id="{C592D37B-A091-09FC-6EF6-FA9AB93940B8}"/>
              </a:ext>
            </a:extLst>
          </p:cNvPr>
          <p:cNvSpPr txBox="1"/>
          <p:nvPr/>
        </p:nvSpPr>
        <p:spPr>
          <a:xfrm>
            <a:off x="4032150" y="2969049"/>
            <a:ext cx="369332" cy="1294840"/>
          </a:xfrm>
          <a:prstGeom prst="rect">
            <a:avLst/>
          </a:prstGeom>
          <a:noFill/>
        </p:spPr>
        <p:txBody>
          <a:bodyPr vert="vert270" wrap="square" rtlCol="0">
            <a:spAutoFit/>
          </a:bodyPr>
          <a:lstStyle/>
          <a:p>
            <a:r>
              <a:rPr lang="da-DK" sz="1200" dirty="0">
                <a:solidFill>
                  <a:srgbClr val="00B050"/>
                </a:solidFill>
                <a:latin typeface="Neue Haas Grotesk Text Pro" panose="020B0504020202020204" pitchFamily="34" charset="0"/>
              </a:rPr>
              <a:t>Systemansvarlig</a:t>
            </a:r>
          </a:p>
        </p:txBody>
      </p:sp>
      <p:pic>
        <p:nvPicPr>
          <p:cNvPr id="12" name="Pladsholder til billede 11" descr="Et billede, der indeholder udendørs, sky, bygning, Kontorbygning&#10;&#10;Automatisk genereret beskrivelse">
            <a:extLst>
              <a:ext uri="{FF2B5EF4-FFF2-40B4-BE49-F238E27FC236}">
                <a16:creationId xmlns:a16="http://schemas.microsoft.com/office/drawing/2014/main" id="{DAB07DF8-06F8-5787-1929-064091C1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37950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KOMBIT eller </a:t>
            </a:r>
            <a:r>
              <a:rPr lang="da-DK"/>
              <a:t>andre kommuner?</a:t>
            </a:r>
            <a:endParaRPr lang="da-DK" dirty="0"/>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Hvad sker der på næste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Generel spørgetime d. 20. august (uge 34)</a:t>
            </a:r>
          </a:p>
          <a:p>
            <a:pPr marL="171450" indent="-171450"/>
            <a:endParaRPr lang="da-DK" dirty="0"/>
          </a:p>
          <a:p>
            <a:r>
              <a:rPr lang="da-DK" dirty="0"/>
              <a:t>Statusmøde d. 29. august (uge 35)</a:t>
            </a:r>
          </a:p>
          <a:p>
            <a:pPr lvl="1"/>
            <a:r>
              <a:rPr lang="da-DK" dirty="0">
                <a:effectLst/>
                <a:latin typeface="Neue Haas Grotesk Text Pro" panose="020B0504020202020204" pitchFamily="34" charset="0"/>
                <a:ea typeface="Times New Roman" panose="02020603050405020304" pitchFamily="18" charset="0"/>
              </a:rPr>
              <a:t>Aktuelt om releases</a:t>
            </a:r>
          </a:p>
          <a:p>
            <a:pPr lvl="1"/>
            <a:r>
              <a:rPr lang="da-DK" dirty="0">
                <a:latin typeface="Neue Haas Grotesk Text Pro" panose="020B0504020202020204" pitchFamily="34" charset="0"/>
              </a:rPr>
              <a:t>Mere om regionsmøderne</a:t>
            </a: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a:t>
            </a:r>
            <a:br>
              <a:rPr lang="da-DK" sz="3200" dirty="0">
                <a:solidFill>
                  <a:srgbClr val="00B050"/>
                </a:solidFill>
                <a:latin typeface="Neue Haas Grotesk Text Pro" panose="020B0504020202020204" pitchFamily="34" charset="0"/>
              </a:rPr>
            </a:br>
            <a:endParaRPr lang="da-DK" dirty="0">
              <a:solidFill>
                <a:srgbClr val="00B050"/>
              </a:solidFill>
            </a:endParaRP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193BDD-C0DB-55C1-286A-FD6ADB6449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F2F208-36CF-5304-D3F7-9A4CDCDCD42E}"/>
              </a:ext>
            </a:extLst>
          </p:cNvPr>
          <p:cNvSpPr>
            <a:spLocks noGrp="1"/>
          </p:cNvSpPr>
          <p:nvPr>
            <p:ph type="title"/>
          </p:nvPr>
        </p:nvSpPr>
        <p:spPr/>
        <p:txBody>
          <a:bodyPr/>
          <a:lstStyle/>
          <a:p>
            <a:r>
              <a:rPr lang="da-DK" dirty="0"/>
              <a:t>(PL 12) Placér og igangsæt opgave vedr. korrektion af historiske refusionsafregninger</a:t>
            </a:r>
          </a:p>
        </p:txBody>
      </p:sp>
      <p:sp>
        <p:nvSpPr>
          <p:cNvPr id="3" name="Pladsholder til tekst 2">
            <a:extLst>
              <a:ext uri="{FF2B5EF4-FFF2-40B4-BE49-F238E27FC236}">
                <a16:creationId xmlns:a16="http://schemas.microsoft.com/office/drawing/2014/main" id="{265660B3-60A6-CC22-719E-1CBA849E2E52}"/>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06279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D11DD-6B37-CD0F-8ECF-C2520E1E9201}"/>
              </a:ext>
            </a:extLst>
          </p:cNvPr>
          <p:cNvSpPr>
            <a:spLocks noGrp="1"/>
          </p:cNvSpPr>
          <p:nvPr>
            <p:ph type="title"/>
          </p:nvPr>
        </p:nvSpPr>
        <p:spPr/>
        <p:txBody>
          <a:bodyPr/>
          <a:lstStyle/>
          <a:p>
            <a:r>
              <a:rPr lang="da-DK" dirty="0"/>
              <a:t>Status</a:t>
            </a:r>
            <a:br>
              <a:rPr lang="da-DK" dirty="0"/>
            </a:br>
            <a:r>
              <a:rPr lang="da-DK" dirty="0">
                <a:solidFill>
                  <a:schemeClr val="tx2"/>
                </a:solidFill>
              </a:rPr>
              <a:t>Lister og webinar</a:t>
            </a:r>
          </a:p>
        </p:txBody>
      </p:sp>
      <p:sp>
        <p:nvSpPr>
          <p:cNvPr id="3" name="Pladsholder til tekst 2">
            <a:extLst>
              <a:ext uri="{FF2B5EF4-FFF2-40B4-BE49-F238E27FC236}">
                <a16:creationId xmlns:a16="http://schemas.microsoft.com/office/drawing/2014/main" id="{23791972-632D-748E-8A64-DC248B639F5D}"/>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Lister blev leveret via Min Support mandag eftermiddag.</a:t>
            </a:r>
          </a:p>
          <a:p>
            <a:pPr marL="171450" indent="-171450">
              <a:buFont typeface="Arial" panose="020B0604020202020204" pitchFamily="34" charset="0"/>
              <a:buChar char="•"/>
            </a:pPr>
            <a:r>
              <a:rPr lang="da-DK" dirty="0"/>
              <a:t>Webinar målrettet medarbejdere, der skal arbejde med listerne:</a:t>
            </a:r>
          </a:p>
          <a:p>
            <a:pPr marL="243450" lvl="1" indent="-171450">
              <a:buFont typeface="Arial" panose="020B0604020202020204" pitchFamily="34" charset="0"/>
              <a:buChar char="•"/>
            </a:pPr>
            <a:r>
              <a:rPr lang="da-DK" dirty="0"/>
              <a:t>Afhold torsdag i sidste uge (Optagelse på dokumentbiblioteket)</a:t>
            </a:r>
          </a:p>
          <a:p>
            <a:pPr marL="243450" lvl="1" indent="-171450">
              <a:buFont typeface="Arial" panose="020B0604020202020204" pitchFamily="34" charset="0"/>
              <a:buChar char="•"/>
            </a:pPr>
            <a:r>
              <a:rPr lang="da-DK" dirty="0"/>
              <a:t>Samme i uge 20.</a:t>
            </a:r>
          </a:p>
        </p:txBody>
      </p:sp>
      <p:sp>
        <p:nvSpPr>
          <p:cNvPr id="4" name="Pladsholder til tekst 3">
            <a:extLst>
              <a:ext uri="{FF2B5EF4-FFF2-40B4-BE49-F238E27FC236}">
                <a16:creationId xmlns:a16="http://schemas.microsoft.com/office/drawing/2014/main" id="{0BA8F5BC-8238-7378-755B-C3050F80FC63}"/>
              </a:ext>
            </a:extLst>
          </p:cNvPr>
          <p:cNvSpPr>
            <a:spLocks noGrp="1"/>
          </p:cNvSpPr>
          <p:nvPr>
            <p:ph type="body" sz="quarter" idx="11"/>
          </p:nvPr>
        </p:nvSpPr>
        <p:spPr/>
        <p:txBody>
          <a:bodyPr/>
          <a:lstStyle/>
          <a:p>
            <a:r>
              <a:rPr lang="da-DK" dirty="0"/>
              <a:t>PL 12</a:t>
            </a:r>
          </a:p>
        </p:txBody>
      </p:sp>
      <p:pic>
        <p:nvPicPr>
          <p:cNvPr id="10" name="Pladsholder til billede 9" descr="Et billede, der indeholder tekst, frugt, grape, indendørs&#10;&#10;Automatisk genereret beskrivelse">
            <a:extLst>
              <a:ext uri="{FF2B5EF4-FFF2-40B4-BE49-F238E27FC236}">
                <a16:creationId xmlns:a16="http://schemas.microsoft.com/office/drawing/2014/main" id="{FA0A52C1-4F31-98FD-978E-F6D618E74F0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43639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6" name="Billede 5">
            <a:extLst>
              <a:ext uri="{FF2B5EF4-FFF2-40B4-BE49-F238E27FC236}">
                <a16:creationId xmlns:a16="http://schemas.microsoft.com/office/drawing/2014/main" id="{92E0139E-FB03-B830-CEFC-FBCB6AA5B7AB}"/>
              </a:ext>
            </a:extLst>
          </p:cNvPr>
          <p:cNvPicPr>
            <a:picLocks noChangeAspect="1"/>
          </p:cNvPicPr>
          <p:nvPr/>
        </p:nvPicPr>
        <p:blipFill>
          <a:blip r:embed="rId2"/>
          <a:stretch>
            <a:fillRect/>
          </a:stretch>
        </p:blipFill>
        <p:spPr>
          <a:xfrm>
            <a:off x="1059180" y="979987"/>
            <a:ext cx="7406640" cy="3979928"/>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6" name="Billede 5">
            <a:extLst>
              <a:ext uri="{FF2B5EF4-FFF2-40B4-BE49-F238E27FC236}">
                <a16:creationId xmlns:a16="http://schemas.microsoft.com/office/drawing/2014/main" id="{2A829866-E0C7-08A3-7691-3C0ED36C9C16}"/>
              </a:ext>
            </a:extLst>
          </p:cNvPr>
          <p:cNvPicPr>
            <a:picLocks noChangeAspect="1"/>
          </p:cNvPicPr>
          <p:nvPr/>
        </p:nvPicPr>
        <p:blipFill>
          <a:blip r:embed="rId2"/>
          <a:stretch>
            <a:fillRect/>
          </a:stretch>
        </p:blipFill>
        <p:spPr>
          <a:xfrm>
            <a:off x="754380" y="969907"/>
            <a:ext cx="7921307" cy="3788452"/>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3FD73-841B-3593-EDA2-26D74DBE3E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B6C2F1-4A49-FD58-8184-77A7B3699A82}"/>
              </a:ext>
            </a:extLst>
          </p:cNvPr>
          <p:cNvSpPr>
            <a:spLocks noGrp="1"/>
          </p:cNvSpPr>
          <p:nvPr>
            <p:ph type="title"/>
          </p:nvPr>
        </p:nvSpPr>
        <p:spPr/>
        <p:txBody>
          <a:bodyPr/>
          <a:lstStyle/>
          <a:p>
            <a:r>
              <a:rPr lang="da-DK" dirty="0"/>
              <a:t>Får I glæde af jeres ”Team”?</a:t>
            </a:r>
          </a:p>
        </p:txBody>
      </p:sp>
      <p:sp>
        <p:nvSpPr>
          <p:cNvPr id="3" name="Pladsholder til tekst 2">
            <a:extLst>
              <a:ext uri="{FF2B5EF4-FFF2-40B4-BE49-F238E27FC236}">
                <a16:creationId xmlns:a16="http://schemas.microsoft.com/office/drawing/2014/main" id="{BD196064-78CE-F227-019F-92DC92A17896}"/>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452479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 og god sommer!🌞</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pic>
        <p:nvPicPr>
          <p:cNvPr id="5" name="Grafik 4" descr="Sky med massiv udfyldning">
            <a:extLst>
              <a:ext uri="{FF2B5EF4-FFF2-40B4-BE49-F238E27FC236}">
                <a16:creationId xmlns:a16="http://schemas.microsoft.com/office/drawing/2014/main" id="{3DCD4FD0-9C63-323F-C31D-2895B6B13A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455" y="1571573"/>
            <a:ext cx="1730326" cy="1730326"/>
          </a:xfrm>
          <a:prstGeom prst="rect">
            <a:avLst/>
          </a:prstGeom>
        </p:spPr>
      </p:pic>
    </p:spTree>
    <p:extLst>
      <p:ext uri="{BB962C8B-B14F-4D97-AF65-F5344CB8AC3E}">
        <p14:creationId xmlns:p14="http://schemas.microsoft.com/office/powerpoint/2010/main" val="222061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4F4FA-F9D1-1833-121E-A02060C08C6E}"/>
              </a:ext>
            </a:extLst>
          </p:cNvPr>
          <p:cNvSpPr>
            <a:spLocks noGrp="1"/>
          </p:cNvSpPr>
          <p:nvPr>
            <p:ph type="title"/>
          </p:nvPr>
        </p:nvSpPr>
        <p:spPr/>
        <p:txBody>
          <a:bodyPr/>
          <a:lstStyle/>
          <a:p>
            <a:r>
              <a:rPr lang="da-DK" dirty="0"/>
              <a:t>(Let) adgang til jeres team</a:t>
            </a:r>
          </a:p>
        </p:txBody>
      </p:sp>
      <p:sp>
        <p:nvSpPr>
          <p:cNvPr id="3" name="Pladsholder til tekst 2">
            <a:extLst>
              <a:ext uri="{FF2B5EF4-FFF2-40B4-BE49-F238E27FC236}">
                <a16:creationId xmlns:a16="http://schemas.microsoft.com/office/drawing/2014/main" id="{CB67DDB4-90A6-B942-32F2-3A2734D623E9}"/>
              </a:ext>
            </a:extLst>
          </p:cNvPr>
          <p:cNvSpPr>
            <a:spLocks noGrp="1"/>
          </p:cNvSpPr>
          <p:nvPr>
            <p:ph type="body" sz="quarter" idx="10"/>
          </p:nvPr>
        </p:nvSpPr>
        <p:spPr/>
        <p:txBody>
          <a:bodyPr/>
          <a:lstStyle/>
          <a:p>
            <a:r>
              <a:rPr lang="da-DK" sz="1400" dirty="0"/>
              <a:t>Tilmelding: </a:t>
            </a:r>
            <a:r>
              <a:rPr lang="da-DK" sz="1400" dirty="0">
                <a:hlinkClick r:id="rId2"/>
              </a:rPr>
              <a:t>https://www.survey-xact.dk/LinkCollector?key=DU86A3C3U61J</a:t>
            </a:r>
            <a:r>
              <a:rPr lang="da-DK" sz="1400" dirty="0"/>
              <a:t> </a:t>
            </a:r>
          </a:p>
          <a:p>
            <a:endParaRPr lang="da-DK" sz="1400" dirty="0"/>
          </a:p>
          <a:p>
            <a:r>
              <a:rPr lang="da-DK" sz="1400" dirty="0"/>
              <a:t>Let adgang via link: </a:t>
            </a:r>
            <a:r>
              <a:rPr lang="da-DK" sz="1400" u="sng" dirty="0">
                <a:solidFill>
                  <a:srgbClr val="0563C1"/>
                </a:solidFill>
                <a:effectLst/>
                <a:latin typeface="Arial" panose="020B0604020202020204" pitchFamily="34" charset="0"/>
                <a:ea typeface="Calibri" panose="020F0502020204030204" pitchFamily="34" charset="0"/>
                <a:hlinkClick r:id="rId3"/>
              </a:rPr>
              <a:t>link til KP-Kommunesamarbejde</a:t>
            </a:r>
            <a:endParaRPr lang="da-DK" sz="1400" u="sng" dirty="0">
              <a:solidFill>
                <a:srgbClr val="0563C1"/>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da-DK" sz="1400" dirty="0"/>
              <a:t>Forslag: opret under ”Links”</a:t>
            </a:r>
          </a:p>
        </p:txBody>
      </p:sp>
      <p:sp>
        <p:nvSpPr>
          <p:cNvPr id="4" name="Pladsholder til tekst 3">
            <a:extLst>
              <a:ext uri="{FF2B5EF4-FFF2-40B4-BE49-F238E27FC236}">
                <a16:creationId xmlns:a16="http://schemas.microsoft.com/office/drawing/2014/main" id="{EBCD040B-2167-8F55-B926-E60D70A91059}"/>
              </a:ext>
            </a:extLst>
          </p:cNvPr>
          <p:cNvSpPr>
            <a:spLocks noGrp="1"/>
          </p:cNvSpPr>
          <p:nvPr>
            <p:ph type="body" sz="quarter" idx="11"/>
          </p:nvPr>
        </p:nvSpPr>
        <p:spPr/>
        <p:txBody>
          <a:bodyPr/>
          <a:lstStyle/>
          <a:p>
            <a:r>
              <a:rPr lang="da-DK" dirty="0"/>
              <a:t>Får I glæde af jeres ”Team”?</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A434D34F-3DD9-C421-3F7F-B2F40682F65D}"/>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1026" name="Billede 5">
            <a:extLst>
              <a:ext uri="{FF2B5EF4-FFF2-40B4-BE49-F238E27FC236}">
                <a16:creationId xmlns:a16="http://schemas.microsoft.com/office/drawing/2014/main" id="{D9BF0B79-F81B-89F5-157B-75C04C1FC39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731256" y="1798320"/>
            <a:ext cx="1783080" cy="154686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22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C09D2-FAC1-0C55-FDCA-55B36DBE332D}"/>
              </a:ext>
            </a:extLst>
          </p:cNvPr>
          <p:cNvSpPr>
            <a:spLocks noGrp="1"/>
          </p:cNvSpPr>
          <p:nvPr>
            <p:ph type="title"/>
          </p:nvPr>
        </p:nvSpPr>
        <p:spPr/>
        <p:txBody>
          <a:bodyPr/>
          <a:lstStyle/>
          <a:p>
            <a:r>
              <a:rPr lang="da-DK" dirty="0"/>
              <a:t>Afprøv jeres spørgsmål på teams!</a:t>
            </a:r>
          </a:p>
        </p:txBody>
      </p:sp>
      <p:sp>
        <p:nvSpPr>
          <p:cNvPr id="3" name="Pladsholder til tekst 2">
            <a:extLst>
              <a:ext uri="{FF2B5EF4-FFF2-40B4-BE49-F238E27FC236}">
                <a16:creationId xmlns:a16="http://schemas.microsoft.com/office/drawing/2014/main" id="{79E7575E-6091-3EE5-7365-C44313EE4BA5}"/>
              </a:ext>
            </a:extLst>
          </p:cNvPr>
          <p:cNvSpPr>
            <a:spLocks noGrp="1"/>
          </p:cNvSpPr>
          <p:nvPr>
            <p:ph type="body" sz="quarter" idx="10"/>
          </p:nvPr>
        </p:nvSpPr>
        <p:spPr/>
        <p:txBody>
          <a:bodyPr/>
          <a:lstStyle/>
          <a:p>
            <a:r>
              <a:rPr lang="da-DK" dirty="0"/>
              <a:t>Tænke gerne ”kan teams-gruppen bruges?” når du noterer et spørgsmål til en generel spørgetime el. lign..</a:t>
            </a:r>
          </a:p>
          <a:p>
            <a:endParaRPr lang="da-DK" dirty="0"/>
          </a:p>
          <a:p>
            <a:r>
              <a:rPr lang="da-DK" dirty="0"/>
              <a:t>Hvis I oplever, at noget ”holder jer tilbage” må I meget gerne skrive til os på </a:t>
            </a:r>
            <a:r>
              <a:rPr lang="da-DK" dirty="0">
                <a:hlinkClick r:id="rId2"/>
              </a:rPr>
              <a:t>KP@kombit.dk</a:t>
            </a:r>
            <a:r>
              <a:rPr lang="da-DK" dirty="0"/>
              <a:t>.</a:t>
            </a:r>
          </a:p>
        </p:txBody>
      </p:sp>
      <p:sp>
        <p:nvSpPr>
          <p:cNvPr id="4" name="Pladsholder til tekst 3">
            <a:extLst>
              <a:ext uri="{FF2B5EF4-FFF2-40B4-BE49-F238E27FC236}">
                <a16:creationId xmlns:a16="http://schemas.microsoft.com/office/drawing/2014/main" id="{BF1F6803-F032-6AFA-0EBD-9F77743CC239}"/>
              </a:ext>
            </a:extLst>
          </p:cNvPr>
          <p:cNvSpPr>
            <a:spLocks noGrp="1"/>
          </p:cNvSpPr>
          <p:nvPr>
            <p:ph type="body" sz="quarter" idx="11"/>
          </p:nvPr>
        </p:nvSpPr>
        <p:spPr/>
        <p:txBody>
          <a:bodyPr/>
          <a:lstStyle/>
          <a:p>
            <a:r>
              <a:rPr lang="da-DK" dirty="0"/>
              <a:t>Får I glæde af jeres ”Team”?</a:t>
            </a:r>
          </a:p>
          <a:p>
            <a:endParaRPr lang="da-DK" dirty="0"/>
          </a:p>
        </p:txBody>
      </p:sp>
      <p:pic>
        <p:nvPicPr>
          <p:cNvPr id="7" name="Pladsholder til billede 6" descr="Et billede, der indeholder Ansigt, tøj, person, smil&#10;&#10;Automatisk genereret beskrivelse">
            <a:extLst>
              <a:ext uri="{FF2B5EF4-FFF2-40B4-BE49-F238E27FC236}">
                <a16:creationId xmlns:a16="http://schemas.microsoft.com/office/drawing/2014/main" id="{AA5B8FAB-2110-BE11-CA9F-E69EE9BD6DB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1773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5.2</a:t>
            </a:r>
            <a:br>
              <a:rPr lang="da-DK" dirty="0"/>
            </a:br>
            <a:r>
              <a:rPr lang="da-DK" dirty="0"/>
              <a:t>12. september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61376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a:t>Ny funktionalitet</a:t>
            </a:r>
            <a:br>
              <a:rPr lang="da-DK" dirty="0"/>
            </a:br>
            <a:r>
              <a:rPr lang="en-US" dirty="0">
                <a:solidFill>
                  <a:schemeClr val="tx2"/>
                </a:solidFill>
              </a:rPr>
              <a:t>KP release 5.2 – 12.09 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juni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698948159"/>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2024-06-10T22:00:00+00:00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KUSWZMNXHWK5-380488058-2621</_dlc_DocId>
    <_dlc_DocIdUrl xmlns="1ad18e57-1846-4ffb-a171-01e80b4d2f32">
      <Url>https://share-it.kombit.dk/P0136/_layouts/15/DocIdRedir.aspx?ID=KUSWZMNXHWK5-380488058-2621</Url>
      <Description>KUSWZMNXHWK5-380488058-2621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2.xml><?xml version="1.0" encoding="utf-8"?>
<ds:datastoreItem xmlns:ds="http://schemas.openxmlformats.org/officeDocument/2006/customXml" ds:itemID="{B3D7040D-9265-4950-BB84-EA3CACF30F56}">
  <ds:schemaRefs>
    <ds:schemaRef ds:uri="http://schemas.microsoft.com/office/2006/documentManagement/types"/>
    <ds:schemaRef ds:uri="1ad18e57-1846-4ffb-a171-01e80b4d2f32"/>
    <ds:schemaRef ds:uri="http://schemas.openxmlformats.org/package/2006/metadata/core-properties"/>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3e6cf5d8-9ce4-4652-a6e6-07ace85fe7bc"/>
    <ds:schemaRef ds:uri="http://purl.org/dc/dcmitype/"/>
  </ds:schemaRefs>
</ds:datastoreItem>
</file>

<file path=customXml/itemProps3.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92D0C0F-7841-4BCB-8D77-36A4A57445B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Default Theme</Template>
  <TotalTime>8157</TotalTime>
  <Words>2360</Words>
  <Application>Microsoft Office PowerPoint</Application>
  <PresentationFormat>Skærmshow (16:9)</PresentationFormat>
  <Paragraphs>350</Paragraphs>
  <Slides>50</Slides>
  <Notes>1</Notes>
  <HiddenSlides>11</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50</vt:i4>
      </vt:variant>
    </vt:vector>
  </HeadingPairs>
  <TitlesOfParts>
    <vt:vector size="60" baseType="lpstr">
      <vt:lpstr>Aptos</vt:lpstr>
      <vt:lpstr>Arial</vt:lpstr>
      <vt:lpstr>Calibri</vt:lpstr>
      <vt:lpstr>CambriaMath</vt:lpstr>
      <vt:lpstr>Helvetica</vt:lpstr>
      <vt:lpstr>Neue Haas Grotesk Text Pro</vt:lpstr>
      <vt:lpstr>Normal systemskrift</vt:lpstr>
      <vt:lpstr>Source Sans Pro Light</vt:lpstr>
      <vt:lpstr>Wingdings</vt:lpstr>
      <vt:lpstr>Default Theme</vt:lpstr>
      <vt:lpstr>Statusmøde Uge 24 - 2024</vt:lpstr>
      <vt:lpstr>Struktur for mødet</vt:lpstr>
      <vt:lpstr>KOMBITs KP-team</vt:lpstr>
      <vt:lpstr>Dagsorden</vt:lpstr>
      <vt:lpstr>Får I glæde af jeres ”Team”?</vt:lpstr>
      <vt:lpstr>(Let) adgang til jeres team</vt:lpstr>
      <vt:lpstr>Afprøv jeres spørgsmål på teams!</vt:lpstr>
      <vt:lpstr>Release 5.2 12. september 2024</vt:lpstr>
      <vt:lpstr>Ny funktionalitet KP release 5.2 – 12.09 2024</vt:lpstr>
      <vt:lpstr>Ny funktionalitet</vt:lpstr>
      <vt:lpstr>Release 5.1 27. maj 2024</vt:lpstr>
      <vt:lpstr>Ny funktionalitet KP release 5.1 – 27. maj 2024</vt:lpstr>
      <vt:lpstr>Ny funktionalitet</vt:lpstr>
      <vt:lpstr>Scenarier </vt:lpstr>
      <vt:lpstr>Indberetning af træk og ydelser på passiv sag</vt:lpstr>
      <vt:lpstr>Bevilling tilbage i tid</vt:lpstr>
      <vt:lpstr>Bevilling tilbage i tid - eksempel</vt:lpstr>
      <vt:lpstr>Træk tilbage i tid - eksempel</vt:lpstr>
      <vt:lpstr>Release 5.0 25. marts 2024</vt:lpstr>
      <vt:lpstr>Pilotafprøvning - eFaktura Status</vt:lpstr>
      <vt:lpstr>Pilotafprøvning – SE nummer Status</vt:lpstr>
      <vt:lpstr>Boligstøttedata udskydes endnu en måned</vt:lpstr>
      <vt:lpstr>Kort nyt</vt:lpstr>
      <vt:lpstr>Regionsbesøg i 2. halvår 2024</vt:lpstr>
      <vt:lpstr>Adgang til SF-tele og Extranet lukker (R75-oplysninger)</vt:lpstr>
      <vt:lpstr>Betalbare ydelser opkræves direkte af Netcompany</vt:lpstr>
      <vt:lpstr>Vil du (fortsat) modtage nyhedsbrev?</vt:lpstr>
      <vt:lpstr>Tips</vt:lpstr>
      <vt:lpstr>eFaktura ”Modtag post” opgaverpakke</vt:lpstr>
      <vt:lpstr>Hvor ligger vejledninger mv.?</vt:lpstr>
      <vt:lpstr>Kendte fejl</vt:lpstr>
      <vt:lpstr>KP logger ud for tidligt Fortsat problem med udløb</vt:lpstr>
      <vt:lpstr>Fejl ved vedhæftning af bilag i breve</vt:lpstr>
      <vt:lpstr>Post til hjemløse borgere</vt:lpstr>
      <vt:lpstr>Synkroniseringsproblem mellem KP og SAPA</vt:lpstr>
      <vt:lpstr>Problem med at slette planlagte udbetalinger</vt:lpstr>
      <vt:lpstr>Visningsfejl for indflytningsdato</vt:lpstr>
      <vt:lpstr>Visningsfejl for udenlandske adresser</vt:lpstr>
      <vt:lpstr>Opret journalnotat kan ikke færdiggøres fra enkeltsagsvisningen</vt:lpstr>
      <vt:lpstr>PowerPoint-præsentation</vt:lpstr>
      <vt:lpstr>Spørgsmål til KOMBIT eller andre kommuner?</vt:lpstr>
      <vt:lpstr>Hvad sker der på næste statusmøde?</vt:lpstr>
      <vt:lpstr>Hvad sker på næste statusmøde?</vt:lpstr>
      <vt:lpstr>Følgende er primært henvendt KP-systemansvarlig </vt:lpstr>
      <vt:lpstr>(PL 12) Placér og igangsæt opgave vedr. korrektion af historiske refusionsafregninger</vt:lpstr>
      <vt:lpstr>Status Lister og webinar</vt:lpstr>
      <vt:lpstr>Status på driften</vt:lpstr>
      <vt:lpstr>Henvendelser og godkendte fejl</vt:lpstr>
      <vt:lpstr>Supportsager</vt:lpstr>
      <vt:lpstr>Tak for i dag og god sommer!🌞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15</cp:revision>
  <dcterms:created xsi:type="dcterms:W3CDTF">2023-05-04T10:03:14Z</dcterms:created>
  <dcterms:modified xsi:type="dcterms:W3CDTF">2024-06-11T12:49:21Z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4c88a492-78e5-4743-8403-2ff2614e5a03</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